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674" r:id="rId3"/>
    <p:sldMasterId id="2147483661" r:id="rId4"/>
  </p:sldMasterIdLst>
  <p:notesMasterIdLst>
    <p:notesMasterId r:id="rId25"/>
  </p:notesMasterIdLst>
  <p:handoutMasterIdLst>
    <p:handoutMasterId r:id="rId26"/>
  </p:handoutMasterIdLst>
  <p:sldIdLst>
    <p:sldId id="263" r:id="rId5"/>
    <p:sldId id="257" r:id="rId6"/>
    <p:sldId id="258" r:id="rId7"/>
    <p:sldId id="259" r:id="rId8"/>
    <p:sldId id="279" r:id="rId9"/>
    <p:sldId id="260" r:id="rId10"/>
    <p:sldId id="281" r:id="rId11"/>
    <p:sldId id="261" r:id="rId12"/>
    <p:sldId id="272" r:id="rId13"/>
    <p:sldId id="271" r:id="rId14"/>
    <p:sldId id="283" r:id="rId15"/>
    <p:sldId id="270" r:id="rId16"/>
    <p:sldId id="276" r:id="rId17"/>
    <p:sldId id="285" r:id="rId18"/>
    <p:sldId id="268" r:id="rId19"/>
    <p:sldId id="275" r:id="rId20"/>
    <p:sldId id="274" r:id="rId21"/>
    <p:sldId id="269" r:id="rId22"/>
    <p:sldId id="277"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820E36-C96D-8A46-B326-9CBA8DE68E42}">
          <p14:sldIdLst>
            <p14:sldId id="263"/>
            <p14:sldId id="257"/>
            <p14:sldId id="258"/>
            <p14:sldId id="259"/>
            <p14:sldId id="279"/>
            <p14:sldId id="260"/>
            <p14:sldId id="281"/>
            <p14:sldId id="261"/>
            <p14:sldId id="272"/>
            <p14:sldId id="271"/>
            <p14:sldId id="283"/>
            <p14:sldId id="270"/>
            <p14:sldId id="276"/>
            <p14:sldId id="285"/>
            <p14:sldId id="268"/>
            <p14:sldId id="275"/>
            <p14:sldId id="274"/>
            <p14:sldId id="269"/>
            <p14:sldId id="277"/>
            <p14:sldId id="264"/>
          </p14:sldIdLst>
        </p14:section>
        <p14:section name="Untitled Section" id="{94477824-1078-8C46-945F-3B8A573AC76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p:restoredTop sz="94674"/>
  </p:normalViewPr>
  <p:slideViewPr>
    <p:cSldViewPr snapToGrid="0" snapToObjects="1">
      <p:cViewPr varScale="1">
        <p:scale>
          <a:sx n="62" d="100"/>
          <a:sy n="62" d="100"/>
        </p:scale>
        <p:origin x="336" y="176"/>
      </p:cViewPr>
      <p:guideLst>
        <p:guide orient="horz" pos="2160"/>
        <p:guide pos="3840"/>
      </p:guideLst>
    </p:cSldViewPr>
  </p:slideViewPr>
  <p:notesTextViewPr>
    <p:cViewPr>
      <p:scale>
        <a:sx n="1" d="1"/>
        <a:sy n="1" d="1"/>
      </p:scale>
      <p:origin x="0" y="0"/>
    </p:cViewPr>
  </p:notesTextViewPr>
  <p:sorterViewPr>
    <p:cViewPr>
      <p:scale>
        <a:sx n="154" d="100"/>
        <a:sy n="154" d="100"/>
      </p:scale>
      <p:origin x="0" y="8368"/>
    </p:cViewPr>
  </p:sorterViewPr>
  <p:notesViewPr>
    <p:cSldViewPr snapToGrid="0" snapToObjects="1">
      <p:cViewPr varScale="1">
        <p:scale>
          <a:sx n="146" d="100"/>
          <a:sy n="146" d="100"/>
        </p:scale>
        <p:origin x="41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00757-3EAA-6646-8780-0FECAB345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52BA13-8550-474B-A91E-D724DF6396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1BC235-2459-264C-8858-1C3188AD5348}" type="datetimeFigureOut">
              <a:rPr lang="en-US" smtClean="0"/>
              <a:t>7/31/18</a:t>
            </a:fld>
            <a:endParaRPr lang="en-US"/>
          </a:p>
        </p:txBody>
      </p:sp>
      <p:sp>
        <p:nvSpPr>
          <p:cNvPr id="4" name="Footer Placeholder 3">
            <a:extLst>
              <a:ext uri="{FF2B5EF4-FFF2-40B4-BE49-F238E27FC236}">
                <a16:creationId xmlns:a16="http://schemas.microsoft.com/office/drawing/2014/main" id="{FB6A7454-B891-624A-A350-3B662924B6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A4547A-E22A-2F4E-A561-0233970BB6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8EC65-90FA-1743-A13B-409402AF0898}" type="slidenum">
              <a:rPr lang="en-US" smtClean="0"/>
              <a:t>‹#›</a:t>
            </a:fld>
            <a:endParaRPr lang="en-US"/>
          </a:p>
        </p:txBody>
      </p:sp>
    </p:spTree>
    <p:extLst>
      <p:ext uri="{BB962C8B-B14F-4D97-AF65-F5344CB8AC3E}">
        <p14:creationId xmlns:p14="http://schemas.microsoft.com/office/powerpoint/2010/main" val="282579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3D297-4040-5A4B-8421-CF2430CAB508}" type="datetimeFigureOut">
              <a:rPr lang="en-US" smtClean="0"/>
              <a:t>7/31/18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E1EA7-A93D-BA49-BDA3-4E42378B748F}" type="slidenum">
              <a:rPr lang="en-US" smtClean="0"/>
              <a:t>‹#›</a:t>
            </a:fld>
            <a:endParaRPr lang="en-US"/>
          </a:p>
        </p:txBody>
      </p:sp>
    </p:spTree>
    <p:extLst>
      <p:ext uri="{BB962C8B-B14F-4D97-AF65-F5344CB8AC3E}">
        <p14:creationId xmlns:p14="http://schemas.microsoft.com/office/powerpoint/2010/main" val="266985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8" y="1122363"/>
            <a:ext cx="9123904"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64158" y="3602038"/>
            <a:ext cx="912390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92531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4804874" cy="4588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18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7/31/18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53486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4804874" cy="45210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4510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7/31/18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94556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9149862" cy="387009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7/31/18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70805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2579" y="365125"/>
            <a:ext cx="1745483" cy="52865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315200" cy="52865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7/31/18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00356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357C-11C5-F64B-80A1-179A53FEA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C514C5-717E-FA42-924E-41A15677D7AD}"/>
              </a:ext>
            </a:extLst>
          </p:cNvPr>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a:extLst>
              <a:ext uri="{FF2B5EF4-FFF2-40B4-BE49-F238E27FC236}">
                <a16:creationId xmlns:a16="http://schemas.microsoft.com/office/drawing/2014/main" id="{FC2BF8D1-F08C-4B4B-8FBD-B9A51D893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D2542C-15C0-7F4E-A2EC-156AC0625D09}"/>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2083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B1F3-2F79-F846-A1CB-992303CE7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980858-259F-AC40-B14C-3FF49C2F8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69594-5E57-5342-B30C-6783C97FD337}"/>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42B66AEB-FBD4-6746-86B8-78B4F52AE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3BA5E-E67C-0B4C-9238-6B242BCDA18E}"/>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381865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99D2-C797-0F48-9ABD-171893FE5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4318D-0359-3C4B-9D07-B5EC6CE85F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A1F22-3F23-2A45-8242-4E20BB979C4E}"/>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7D8EDDB2-8821-814A-AFCB-FB011EA76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04ADE-8591-D54D-82C0-8CA9A835C3C2}"/>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69090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65A4-CD34-E542-AA3B-410F99F5C0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336E2E-A226-6E4B-A0BF-59936A911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76ECF6-06B1-1042-9703-D25028AEBCA1}"/>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2F574429-843C-AE4C-879F-09208EB68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3CF58-EB45-EE45-AB88-CE542A8C9D48}"/>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59583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590B-D6EA-2843-A98D-0BF4416D2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0711A-2741-5245-BFBE-542A2F566C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226C9-E965-3748-B951-5540808692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453920-1A77-3441-B716-C87809F2197A}"/>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6" name="Footer Placeholder 5">
            <a:extLst>
              <a:ext uri="{FF2B5EF4-FFF2-40B4-BE49-F238E27FC236}">
                <a16:creationId xmlns:a16="http://schemas.microsoft.com/office/drawing/2014/main" id="{8580F5CA-0C05-DF49-8CFB-0F7715D6E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5DE6D-D58D-6246-8560-6B48561FACB5}"/>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37739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120D-9C98-7541-A4D1-ECDDBCE362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1D796-17A2-6D43-9454-BAD3FEB1F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166ED1-50C0-D648-B865-172DA5AA27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1E471-E208-3546-857E-10892FC3C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19FF5-6763-2047-B0CB-67E2B43241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036FF-1BB5-614A-AB87-E9F39D61E0AC}"/>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8" name="Footer Placeholder 7">
            <a:extLst>
              <a:ext uri="{FF2B5EF4-FFF2-40B4-BE49-F238E27FC236}">
                <a16:creationId xmlns:a16="http://schemas.microsoft.com/office/drawing/2014/main" id="{08FA02C5-07EA-A94F-8E2E-932EC50AA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1B4373-3B73-AD43-AAAC-28A7D836113A}"/>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51375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863932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90F-BA98-264C-A85A-FA17BB104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997709-99BE-384F-AF93-DB01D29AD36E}"/>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4" name="Footer Placeholder 3">
            <a:extLst>
              <a:ext uri="{FF2B5EF4-FFF2-40B4-BE49-F238E27FC236}">
                <a16:creationId xmlns:a16="http://schemas.microsoft.com/office/drawing/2014/main" id="{E1418142-6FC2-7443-A565-C33D93A7BB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46F0CE-1BB1-7747-8F15-75898CB4A040}"/>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427307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55655-5E02-734C-8B17-5354E364B15C}"/>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3" name="Footer Placeholder 2">
            <a:extLst>
              <a:ext uri="{FF2B5EF4-FFF2-40B4-BE49-F238E27FC236}">
                <a16:creationId xmlns:a16="http://schemas.microsoft.com/office/drawing/2014/main" id="{820B04DA-AB26-D94B-BC45-36F3609B8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98A3A1-20D2-074B-AFFF-E88912E453A0}"/>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271316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A0B5-B39D-2A45-A906-F7C44621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F896DB-D884-D547-8A87-1C4B13253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1E257-B35C-B941-8052-F0A6552FE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9EFA63-6AE3-9B4B-8A64-B5725176B0A7}"/>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6" name="Footer Placeholder 5">
            <a:extLst>
              <a:ext uri="{FF2B5EF4-FFF2-40B4-BE49-F238E27FC236}">
                <a16:creationId xmlns:a16="http://schemas.microsoft.com/office/drawing/2014/main" id="{D3ED90D7-192D-E34A-A129-603DA2806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2F575-0AB5-ED40-B5A7-8443E9F80F64}"/>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40696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253A-1B2D-7542-9B6F-FA42D8613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97BB3B-A3FF-F442-BA29-C194E7F39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1370F-B2CB-984E-9BEA-F72D0F711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38331-EB46-A241-945E-A9E29C5A87BD}"/>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6" name="Footer Placeholder 5">
            <a:extLst>
              <a:ext uri="{FF2B5EF4-FFF2-40B4-BE49-F238E27FC236}">
                <a16:creationId xmlns:a16="http://schemas.microsoft.com/office/drawing/2014/main" id="{9E3BF304-2F66-0D4A-A0C9-740E3F587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82B4A-2276-9647-AE95-D82B839ADC56}"/>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85274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1937-BF20-1646-BBD2-3DD84A9B6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408E7C-DC3E-BA43-90E0-7C30EEDE1B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19338-EAE0-7A40-ABC4-13A8A4D6E5F3}"/>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5AAC90C6-4159-024A-93C1-DC92D77C3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47F38-1C00-1A43-8EE6-78C364B37339}"/>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404559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3120A-C540-014D-A196-81DC0AE19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E69A46-BF32-C540-A37E-7711961970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E7306-3DCD-794D-8DEC-0C27A7C08CA3}"/>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71D85206-AC06-CE4A-A628-FAFFF43D6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BA3D5-9294-F940-B031-FD487FB58BAA}"/>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691491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E44-36DA-4743-803D-A0C615B5C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14E84-EAA2-0943-970C-C978FC4775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0744B4-977F-524D-98D3-5F8270BA84E9}"/>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85D3C28C-5E07-F041-8436-A1A6AF5D5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61D60-843C-CA49-BA6D-C4FFE484E6EF}"/>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672946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38C7-0795-CB4E-995F-0C7059F9A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BD73C-200E-464F-86B0-3B878E416A6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AD399-A317-EA4F-BB28-D4C07E700560}"/>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9DA4670C-6D8A-5746-B623-9E521F602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13A48-745C-5947-950A-E72406D272DE}"/>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714545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B10A-60AE-EB49-98E1-D957426E5C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F78C1C-9F0D-034A-AFCE-15B725192D9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3AE335-518E-D744-A806-4CEAED111D49}"/>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50307580-6999-9640-BE6D-5328398E1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AB0F4-4663-3844-B795-6568E0E5D326}"/>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964716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CEB2-EAAE-2E48-8AE9-747A0C350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41903-8308-514C-80B9-443CF2BDBCE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814B1-0E8C-D547-8CDD-98A742DE32C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6EDF7C-3A62-3B46-83A9-0097A852537D}"/>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6" name="Footer Placeholder 5">
            <a:extLst>
              <a:ext uri="{FF2B5EF4-FFF2-40B4-BE49-F238E27FC236}">
                <a16:creationId xmlns:a16="http://schemas.microsoft.com/office/drawing/2014/main" id="{FCCA6D9A-F34D-9145-A6E1-E71CE6F49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6A584-920A-2E47-9098-CA1C7D4D2700}"/>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10777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085873"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908587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8DA99-1ED3-F944-BC99-F7C71722FEC6}" type="datetimeFigureOut">
              <a:rPr lang="en-US" smtClean="0"/>
              <a:t>7/31/18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771114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AF7D-9335-7044-81B5-F1A113C50E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FA63E-7181-624C-857B-1B56214FE2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829E0D-A137-DD47-8B7C-78548738574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01913-C7BB-DC43-A030-D88B3AF8E5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CE15A7-A0FF-F840-A145-60B40D0C7EAB}"/>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6704BD-3FD1-F347-B63B-0213B2250A94}"/>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8" name="Footer Placeholder 7">
            <a:extLst>
              <a:ext uri="{FF2B5EF4-FFF2-40B4-BE49-F238E27FC236}">
                <a16:creationId xmlns:a16="http://schemas.microsoft.com/office/drawing/2014/main" id="{630A167C-807D-FF49-939E-C6F2C67E05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99041-3DA0-E042-8338-BE17C8AB7ED9}"/>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673697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BF22-797A-0E42-A2B4-7616EF973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07525-F63E-BC4D-9FAF-9CAB1B6ECA27}"/>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4" name="Footer Placeholder 3">
            <a:extLst>
              <a:ext uri="{FF2B5EF4-FFF2-40B4-BE49-F238E27FC236}">
                <a16:creationId xmlns:a16="http://schemas.microsoft.com/office/drawing/2014/main" id="{55B0DAF4-7A33-E942-AD94-FFBC78E44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7115B0-7B7D-C347-81FC-FBBDE7EE8928}"/>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85802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52BBB-52A2-BD4B-A650-63066A27C605}"/>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3" name="Footer Placeholder 2">
            <a:extLst>
              <a:ext uri="{FF2B5EF4-FFF2-40B4-BE49-F238E27FC236}">
                <a16:creationId xmlns:a16="http://schemas.microsoft.com/office/drawing/2014/main" id="{823FAFAF-7055-8C45-8986-D313F0432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F3315E-3604-9940-A45C-CBD3E949654D}"/>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680263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DF9F-03E4-2D4A-8C73-CD9EB1FA9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AAA636-196C-B34E-8E36-12C7626710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03DB71-D964-1A46-88EB-6AB4CAE830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711710-A939-F84B-8683-D705642BD454}"/>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6" name="Footer Placeholder 5">
            <a:extLst>
              <a:ext uri="{FF2B5EF4-FFF2-40B4-BE49-F238E27FC236}">
                <a16:creationId xmlns:a16="http://schemas.microsoft.com/office/drawing/2014/main" id="{4DC4CD12-B6BA-B74D-9975-6567C6D5E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894F0-A094-EB45-B854-AC2CE568835A}"/>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326588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3784-3503-DB46-90AD-920C280BE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1A924F-C866-FA4F-81F5-986CD8DC4B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913A9-EF05-5649-A644-8DACEFEC57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61A965-8549-F843-B612-179E96B3A686}"/>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6" name="Footer Placeholder 5">
            <a:extLst>
              <a:ext uri="{FF2B5EF4-FFF2-40B4-BE49-F238E27FC236}">
                <a16:creationId xmlns:a16="http://schemas.microsoft.com/office/drawing/2014/main" id="{9BDA3CF1-CD91-C545-9FD1-EBB9EDE2C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F200D-E0C3-FB42-A1DF-04C09CC92902}"/>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705358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F4E8-F804-874B-9E68-F54835CA2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F5CF5-A071-764F-8C6B-48CB0A79A3C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7B74B-AB68-2045-99A1-E8B257896CEE}"/>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041C3105-9829-6F43-BE60-D98DAC434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B794E-1320-FA42-917A-2541BF860959}"/>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1389874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9B6CE-2456-1249-8C68-424B406C8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F72CC3-927E-7441-B8F7-46FB767535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4C5B6-C1ED-A549-BD3D-D07FC4B6F89E}"/>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AEE65298-2108-3047-95A6-75A51769A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47221-4CDC-8E41-B068-74C6425F95F8}"/>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845948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B34B-5C59-7E45-B149-91B0EB7D2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ED5BB3-1B6F-F94E-8365-6F338F63D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42DD81-683F-184F-8DE6-5BFDD5280D6A}"/>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CD32C1F1-5711-1246-A682-95FB94050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14F5-F8BF-4E49-99A4-631A7CE14020}"/>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3614768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E500-26A4-BF4F-A737-D527D1476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B1977-3A19-9F4B-9D72-F14AC6501F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9315B-8C77-6045-9642-3852233C89BC}"/>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D376156D-E3F5-CB4E-BD60-305930FA7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0D8C6-0F64-6F4B-A792-8B2C378721D1}"/>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76768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DE52-1EA5-3643-AE0D-AE2268B19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D3437-7A68-AB4C-9F06-D39851956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D76892-DD3E-4845-BEE5-54E46F8D2BAB}"/>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12D591A1-A767-AC49-A16C-3F3C9E94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272BC-724E-F341-A4FC-941E8745DC54}"/>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01049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44974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38158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78DA99-1ED3-F944-BC99-F7C71722FEC6}" type="datetimeFigureOut">
              <a:rPr lang="en-US" smtClean="0"/>
              <a:t>7/31/18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858217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33AE-6685-1348-AEC6-F1848186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95CBB-BDDB-584B-B414-5F58112306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24C79-869E-7C4C-8756-EA02DA39DD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54D99-9257-1B46-A005-DFB653607D73}"/>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6" name="Footer Placeholder 5">
            <a:extLst>
              <a:ext uri="{FF2B5EF4-FFF2-40B4-BE49-F238E27FC236}">
                <a16:creationId xmlns:a16="http://schemas.microsoft.com/office/drawing/2014/main" id="{F5850664-35B1-B047-B5D7-C90877EBC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B4789-7BC4-034E-BFF7-CB4F5745318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779321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E63B-2C5C-1C44-9BB2-A00C4A792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3E7CB3-DCBF-3143-A630-196FE83CF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DDF094-D769-004E-9C71-EF9FC1F957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5BA426-1A7D-6D4C-ACF1-9E6D0EE62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89A5B4-ADC1-4E42-88AB-5E7B2574C9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52982-232C-0C4F-9261-13021D491B67}"/>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8" name="Footer Placeholder 7">
            <a:extLst>
              <a:ext uri="{FF2B5EF4-FFF2-40B4-BE49-F238E27FC236}">
                <a16:creationId xmlns:a16="http://schemas.microsoft.com/office/drawing/2014/main" id="{1705F16B-0731-3348-8178-EE39154FE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220632-D22D-7445-B873-201B8F629A77}"/>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045647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4A9-F0A8-6A40-9CB8-1124CAC3E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A5B138-8849-A84D-B966-9DF1E94FED86}"/>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4" name="Footer Placeholder 3">
            <a:extLst>
              <a:ext uri="{FF2B5EF4-FFF2-40B4-BE49-F238E27FC236}">
                <a16:creationId xmlns:a16="http://schemas.microsoft.com/office/drawing/2014/main" id="{A0C1E746-A580-3A49-A4C0-FBB9C3B77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85002-354D-3147-A2CB-3BEDFCDF676C}"/>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801495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5B674F-B1BD-DA40-A3B1-AD8CFF1C3B7F}"/>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3" name="Footer Placeholder 2">
            <a:extLst>
              <a:ext uri="{FF2B5EF4-FFF2-40B4-BE49-F238E27FC236}">
                <a16:creationId xmlns:a16="http://schemas.microsoft.com/office/drawing/2014/main" id="{A388047D-DD3C-A24E-81B1-ECA252FDA4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4987D-AB8F-6B41-8A85-19B75E7EF2B6}"/>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964665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1AC9-9FCD-E547-88D9-0D094C19A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28DEFD-AA86-5E40-BEED-B07B024AC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EA183-3F13-A14B-BD5B-F62D5A294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D7809-EFDD-E44E-B686-B3036990DB7C}"/>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6" name="Footer Placeholder 5">
            <a:extLst>
              <a:ext uri="{FF2B5EF4-FFF2-40B4-BE49-F238E27FC236}">
                <a16:creationId xmlns:a16="http://schemas.microsoft.com/office/drawing/2014/main" id="{F9304834-14F4-4641-8484-CFEBBB33B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85205-C7A1-C64A-BC8F-B33E8216DC94}"/>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195943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3BCB-0634-7145-8E29-751A605BA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88CA3-19F4-B04C-B305-D1D587DC4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6B339-520D-7A44-A611-AFCDE7DBB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3516B3-49BE-644D-B2AD-37D31EE60949}"/>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6" name="Footer Placeholder 5">
            <a:extLst>
              <a:ext uri="{FF2B5EF4-FFF2-40B4-BE49-F238E27FC236}">
                <a16:creationId xmlns:a16="http://schemas.microsoft.com/office/drawing/2014/main" id="{C314D71E-144F-5146-9B99-6F6C57BD9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E1F07-9E19-D84B-8B07-44C71D701EC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876877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FCA7-8049-5944-BC40-899EC310B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A5B9E7-F084-E446-977D-A714F4044A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3506D-C34A-BD4B-B2C9-09835248AB8F}"/>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19348CAB-F026-1944-8450-22FB8AEF5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AC33F-A3A2-A041-A466-194880C1187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980299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E98BF-17AF-6D44-860E-84A164CC95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59389-EC9F-4F4D-B304-D1C6DA50E8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43E0-90FA-324A-986B-08FC997C943F}"/>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D1C5A636-47EE-BA40-AE36-BEEDDD6F4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C01C5-F166-5E4B-84F0-C33D55B49B9E}"/>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309718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148274"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44355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443559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19538" y="1681163"/>
            <a:ext cx="43685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19538" y="2505075"/>
            <a:ext cx="436852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78DA99-1ED3-F944-BC99-F7C71722FEC6}" type="datetimeFigureOut">
              <a:rPr lang="en-US" smtClean="0"/>
              <a:t>7/31/18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56333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4664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8DA99-1ED3-F944-BC99-F7C71722FEC6}" type="datetimeFigureOut">
              <a:rPr lang="en-US" smtClean="0"/>
              <a:t>7/31/18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63712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B613-51B8-EF49-801F-A9C1E5F10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1070F-DAFA-AC48-96DC-8C2A8EC5C0EA}"/>
              </a:ext>
            </a:extLst>
          </p:cNvPr>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a:extLst>
              <a:ext uri="{FF2B5EF4-FFF2-40B4-BE49-F238E27FC236}">
                <a16:creationId xmlns:a16="http://schemas.microsoft.com/office/drawing/2014/main" id="{B3C6356E-C245-B24B-8035-3237210E9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4A1AEB-EEEB-0C47-9ED3-85824FCBADAE}"/>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02195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DF4F-20C9-8B4B-AB57-B9656C2DC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629DB-5AFB-314F-8E99-CA7CF304A073}"/>
              </a:ext>
            </a:extLst>
          </p:cNvPr>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a:extLst>
              <a:ext uri="{FF2B5EF4-FFF2-40B4-BE49-F238E27FC236}">
                <a16:creationId xmlns:a16="http://schemas.microsoft.com/office/drawing/2014/main" id="{0B9AD1C8-12BC-7643-8934-5D5ED5A99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B42E7-4C66-734D-A8C1-531DF6B2A609}"/>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64028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149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9149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DA99-1ED3-F944-BC99-F7C71722FEC6}" type="datetimeFigureOut">
              <a:rPr lang="en-US" smtClean="0"/>
              <a:t>7/31/18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3774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FAA5A-C444-814B-AFD0-86E9B49918DA}" type="slidenum">
              <a:rPr lang="en-US" smtClean="0"/>
              <a:t>‹#›</a:t>
            </a:fld>
            <a:endParaRPr lang="en-US"/>
          </a:p>
        </p:txBody>
      </p:sp>
      <p:sp>
        <p:nvSpPr>
          <p:cNvPr id="13" name="Rectangle 12">
            <a:extLst>
              <a:ext uri="{FF2B5EF4-FFF2-40B4-BE49-F238E27FC236}">
                <a16:creationId xmlns:a16="http://schemas.microsoft.com/office/drawing/2014/main" id="{67FAC88F-3079-6C41-B97E-AB507D54E544}"/>
              </a:ext>
            </a:extLst>
          </p:cNvPr>
          <p:cNvSpPr/>
          <p:nvPr userDrawn="1"/>
        </p:nvSpPr>
        <p:spPr>
          <a:xfrm>
            <a:off x="10451364" y="0"/>
            <a:ext cx="1740635" cy="6858000"/>
          </a:xfrm>
          <a:prstGeom prst="rect">
            <a:avLst/>
          </a:prstGeom>
          <a:solidFill>
            <a:srgbClr val="2E5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75AAFAF-2663-1B4A-953A-5BDE35D35E62}"/>
              </a:ext>
            </a:extLst>
          </p:cNvPr>
          <p:cNvPicPr>
            <a:picLocks noChangeAspect="1"/>
          </p:cNvPicPr>
          <p:nvPr userDrawn="1"/>
        </p:nvPicPr>
        <p:blipFill>
          <a:blip r:embed="rId16"/>
          <a:stretch>
            <a:fillRect/>
          </a:stretch>
        </p:blipFill>
        <p:spPr>
          <a:xfrm>
            <a:off x="10800248" y="5441186"/>
            <a:ext cx="1042868" cy="1042868"/>
          </a:xfrm>
          <a:prstGeom prst="rect">
            <a:avLst/>
          </a:prstGeom>
        </p:spPr>
      </p:pic>
      <p:pic>
        <p:nvPicPr>
          <p:cNvPr id="8" name="Picture 7">
            <a:extLst>
              <a:ext uri="{FF2B5EF4-FFF2-40B4-BE49-F238E27FC236}">
                <a16:creationId xmlns:a16="http://schemas.microsoft.com/office/drawing/2014/main" id="{3ECEC7F7-E76D-BA4C-9E1D-7856473E0BC1}"/>
              </a:ext>
            </a:extLst>
          </p:cNvPr>
          <p:cNvPicPr>
            <a:picLocks noChangeAspect="1"/>
          </p:cNvPicPr>
          <p:nvPr userDrawn="1"/>
        </p:nvPicPr>
        <p:blipFill>
          <a:blip r:embed="rId17"/>
          <a:stretch>
            <a:fillRect/>
          </a:stretch>
        </p:blipFill>
        <p:spPr>
          <a:xfrm>
            <a:off x="750064" y="5749111"/>
            <a:ext cx="2225407" cy="734943"/>
          </a:xfrm>
          <a:prstGeom prst="rect">
            <a:avLst/>
          </a:prstGeom>
        </p:spPr>
      </p:pic>
    </p:spTree>
    <p:extLst>
      <p:ext uri="{BB962C8B-B14F-4D97-AF65-F5344CB8AC3E}">
        <p14:creationId xmlns:p14="http://schemas.microsoft.com/office/powerpoint/2010/main" val="1032590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73"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FE335-DF36-EC49-AEB9-1F17E90F6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9C8947-963D-5A43-83DE-6AEA3F600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3340A-C86D-194E-AA81-2891DF220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86989F4A-AF3F-7945-B25B-38FA0354F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3EE52A-4F22-4F49-86EE-7AC85B3CF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BED7-DA09-AB4F-934B-FB262E64A154}" type="slidenum">
              <a:rPr lang="en-US" smtClean="0"/>
              <a:t>‹#›</a:t>
            </a:fld>
            <a:endParaRPr lang="en-US"/>
          </a:p>
        </p:txBody>
      </p:sp>
    </p:spTree>
    <p:extLst>
      <p:ext uri="{BB962C8B-B14F-4D97-AF65-F5344CB8AC3E}">
        <p14:creationId xmlns:p14="http://schemas.microsoft.com/office/powerpoint/2010/main" val="39109511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C23F2-2025-A948-A822-6DF144B1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1A0F2833-791A-5449-92AD-C8EAF61BB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0FE07BAE-4438-9347-900A-30D5B7185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2726F4-93B9-9446-8A73-FC80042A3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8D0EC-F8CB-074B-BC4C-8EBF90199937}" type="slidenum">
              <a:rPr lang="en-US" smtClean="0"/>
              <a:t>‹#›</a:t>
            </a:fld>
            <a:endParaRPr lang="en-US"/>
          </a:p>
        </p:txBody>
      </p:sp>
      <p:sp>
        <p:nvSpPr>
          <p:cNvPr id="7" name="Text Placeholder 6">
            <a:extLst>
              <a:ext uri="{FF2B5EF4-FFF2-40B4-BE49-F238E27FC236}">
                <a16:creationId xmlns:a16="http://schemas.microsoft.com/office/drawing/2014/main" id="{CA7BE19C-4919-1944-BC61-CC284F92E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7523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0065B8-E642-2C45-BEC2-BA06987F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E7E25-6EC5-B14A-8805-206FBEEB1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329F1-DD7D-934E-8EF4-0A2C3FCFD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452D288B-85DB-3249-BFAB-8630C92CE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272F85-E71C-8B4E-A8FC-E4236B427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9E08D-064C-0A4F-8FFD-E8BE5DD9573B}" type="slidenum">
              <a:rPr lang="en-US" smtClean="0"/>
              <a:t>‹#›</a:t>
            </a:fld>
            <a:endParaRPr lang="en-US"/>
          </a:p>
        </p:txBody>
      </p:sp>
    </p:spTree>
    <p:extLst>
      <p:ext uri="{BB962C8B-B14F-4D97-AF65-F5344CB8AC3E}">
        <p14:creationId xmlns:p14="http://schemas.microsoft.com/office/powerpoint/2010/main" val="38419109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7036" y="1758463"/>
            <a:ext cx="10162308" cy="3348426"/>
          </a:xfrm>
        </p:spPr>
        <p:txBody>
          <a:bodyPr>
            <a:normAutofit/>
          </a:bodyPr>
          <a:lstStyle/>
          <a:p>
            <a:pPr marL="0" indent="0" algn="ctr">
              <a:buNone/>
            </a:pPr>
            <a:endParaRPr lang="en-US" sz="5400" b="1" dirty="0">
              <a:solidFill>
                <a:schemeClr val="accent1"/>
              </a:solidFill>
            </a:endParaRPr>
          </a:p>
          <a:p>
            <a:pPr marL="0" indent="0" algn="ctr">
              <a:buNone/>
            </a:pPr>
            <a:r>
              <a:rPr lang="en-US" sz="5500" b="1" dirty="0">
                <a:solidFill>
                  <a:schemeClr val="accent1"/>
                </a:solidFill>
                <a:latin typeface="+mj-lt"/>
              </a:rPr>
              <a:t>Seminar 7: Creative Youth Ministry</a:t>
            </a:r>
            <a:endParaRPr lang="en-ZW" sz="5500" b="1" dirty="0">
              <a:solidFill>
                <a:schemeClr val="accent1"/>
              </a:solidFill>
              <a:latin typeface="+mj-lt"/>
            </a:endParaRPr>
          </a:p>
          <a:p>
            <a:pPr marL="0" indent="0" algn="ctr">
              <a:buNone/>
            </a:pPr>
            <a:r>
              <a:rPr lang="en-US" sz="2400" b="1" i="1" dirty="0"/>
              <a:t>Thinking Outside the Box</a:t>
            </a:r>
            <a:endParaRPr lang="en-ZW" sz="2400" b="1" i="1" dirty="0"/>
          </a:p>
          <a:p>
            <a:pPr algn="ctr"/>
            <a:endParaRPr lang="en-US" dirty="0">
              <a:solidFill>
                <a:schemeClr val="accent1"/>
              </a:solidFill>
            </a:endParaRPr>
          </a:p>
        </p:txBody>
      </p:sp>
      <p:pic>
        <p:nvPicPr>
          <p:cNvPr id="7" name="Picture 6">
            <a:extLst>
              <a:ext uri="{FF2B5EF4-FFF2-40B4-BE49-F238E27FC236}">
                <a16:creationId xmlns:a16="http://schemas.microsoft.com/office/drawing/2014/main" id="{0F02FCD5-66ED-2E47-827D-A180AC9ACD1E}"/>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48807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normAutofit/>
          </a:bodyPr>
          <a:lstStyle/>
          <a:p>
            <a:r>
              <a:rPr lang="en-US" b="1" dirty="0">
                <a:solidFill>
                  <a:schemeClr val="accent1"/>
                </a:solidFill>
              </a:rPr>
              <a:t>CREATING YOUTH PROGRAMMING BY THE “SERVANT LEADER” MODEL</a:t>
            </a:r>
            <a:r>
              <a:rPr lang="en-ZW" dirty="0">
                <a:solidFill>
                  <a:schemeClr val="accent1"/>
                </a:solidFill>
              </a:rPr>
              <a:t> </a:t>
            </a:r>
            <a:endParaRPr lang="en-US" dirty="0">
              <a:solidFill>
                <a:schemeClr val="accent1"/>
              </a:solidFill>
            </a:endParaRPr>
          </a:p>
        </p:txBody>
      </p:sp>
      <p:sp>
        <p:nvSpPr>
          <p:cNvPr id="4" name="Rectangle 3"/>
          <p:cNvSpPr/>
          <p:nvPr/>
        </p:nvSpPr>
        <p:spPr>
          <a:xfrm>
            <a:off x="2085175" y="1852504"/>
            <a:ext cx="8326516" cy="4154984"/>
          </a:xfrm>
          <a:prstGeom prst="rect">
            <a:avLst/>
          </a:prstGeom>
        </p:spPr>
        <p:txBody>
          <a:bodyPr wrap="square">
            <a:spAutoFit/>
          </a:bodyPr>
          <a:lstStyle/>
          <a:p>
            <a:r>
              <a:rPr lang="en-US" sz="2400" b="1" dirty="0"/>
              <a:t>Here is a simple</a:t>
            </a:r>
            <a:r>
              <a:rPr lang="en-US" sz="2400" dirty="0"/>
              <a:t>, six-step approach to planning your youth meetings for a whole year. But if you want your youth to learn to be leaders themselves, as we have said over and over throughout this seminar, you need to involve them from the beginning. They would love to help you plan, and their energy and enthusiasm will keep you from being overburdened and burned out.</a:t>
            </a:r>
            <a:endParaRPr lang="en-ZW" sz="2400" dirty="0"/>
          </a:p>
          <a:p>
            <a:r>
              <a:rPr lang="en-US" sz="2400" b="1" dirty="0"/>
              <a:t>Each box </a:t>
            </a:r>
            <a:r>
              <a:rPr lang="en-US" sz="2400" dirty="0"/>
              <a:t>in the six steps below represents a type of program to be conducted </a:t>
            </a:r>
            <a:r>
              <a:rPr lang="en-US" sz="2400" i="1" dirty="0"/>
              <a:t>by the youth</a:t>
            </a:r>
            <a:r>
              <a:rPr lang="en-US" sz="2400" dirty="0"/>
              <a:t> that week. Three to four youth are requested ahead of time to plan and conduct the program, with the assistance of the youth leader to guide them in resources and ensuring the presentation will fulfill the objective to be taught.</a:t>
            </a:r>
            <a:endParaRPr lang="en-ZW" sz="2400" dirty="0"/>
          </a:p>
        </p:txBody>
      </p:sp>
      <p:pic>
        <p:nvPicPr>
          <p:cNvPr id="6" name="Picture 5">
            <a:extLst>
              <a:ext uri="{FF2B5EF4-FFF2-40B4-BE49-F238E27FC236}">
                <a16:creationId xmlns:a16="http://schemas.microsoft.com/office/drawing/2014/main" id="{1D43CD1C-2438-7547-B6E1-2694E16A00F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81132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normAutofit/>
          </a:bodyPr>
          <a:lstStyle/>
          <a:p>
            <a:r>
              <a:rPr lang="en-US" b="1" dirty="0">
                <a:solidFill>
                  <a:schemeClr val="accent1"/>
                </a:solidFill>
              </a:rPr>
              <a:t>CREATING YOUTH PROGRAMMING BY THE “SERVANT LEADER” MODEL</a:t>
            </a:r>
            <a:r>
              <a:rPr lang="en-ZW" b="1" dirty="0">
                <a:solidFill>
                  <a:schemeClr val="accent1"/>
                </a:solidFill>
              </a:rPr>
              <a:t> </a:t>
            </a:r>
            <a:endParaRPr lang="en-US" b="1" dirty="0">
              <a:solidFill>
                <a:schemeClr val="accent1"/>
              </a:solidFill>
            </a:endParaRPr>
          </a:p>
        </p:txBody>
      </p:sp>
      <p:sp>
        <p:nvSpPr>
          <p:cNvPr id="4" name="Rectangle 3"/>
          <p:cNvSpPr/>
          <p:nvPr/>
        </p:nvSpPr>
        <p:spPr>
          <a:xfrm>
            <a:off x="997527" y="2035972"/>
            <a:ext cx="9198759" cy="2677656"/>
          </a:xfrm>
          <a:prstGeom prst="rect">
            <a:avLst/>
          </a:prstGeom>
        </p:spPr>
        <p:txBody>
          <a:bodyPr wrap="square">
            <a:spAutoFit/>
          </a:bodyPr>
          <a:lstStyle/>
          <a:p>
            <a:r>
              <a:rPr lang="en-US" sz="2400" b="1" dirty="0"/>
              <a:t>The success </a:t>
            </a:r>
            <a:r>
              <a:rPr lang="en-US" sz="2400" dirty="0"/>
              <a:t>of conducting the programs using the youth will engage them, and motivate them to come up with creative ways to conduct the program. Remember that a youth ministry program should be done </a:t>
            </a:r>
            <a:r>
              <a:rPr lang="en-US" sz="2400" b="1" dirty="0"/>
              <a:t>for </a:t>
            </a:r>
            <a:r>
              <a:rPr lang="en-US" sz="2400" dirty="0"/>
              <a:t>the youth, </a:t>
            </a:r>
            <a:r>
              <a:rPr lang="en-US" sz="2400" b="1" dirty="0"/>
              <a:t>by </a:t>
            </a:r>
            <a:r>
              <a:rPr lang="en-US" sz="2400" dirty="0"/>
              <a:t>the youth. Our youth have many exciting ways to run programs and this alone will create a buy-in from them because they are involved in owning the program.</a:t>
            </a:r>
            <a:endParaRPr lang="en-ZW" sz="2400" dirty="0"/>
          </a:p>
          <a:p>
            <a:r>
              <a:rPr lang="en-ZW" sz="2400" dirty="0"/>
              <a:t>	</a:t>
            </a:r>
          </a:p>
        </p:txBody>
      </p:sp>
      <p:pic>
        <p:nvPicPr>
          <p:cNvPr id="6" name="Picture 5">
            <a:extLst>
              <a:ext uri="{FF2B5EF4-FFF2-40B4-BE49-F238E27FC236}">
                <a16:creationId xmlns:a16="http://schemas.microsoft.com/office/drawing/2014/main" id="{C5698C58-1318-314B-90D8-2729F9B217D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421536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838200" y="365126"/>
            <a:ext cx="8575963" cy="1037234"/>
          </a:xfrm>
        </p:spPr>
        <p:txBody>
          <a:bodyPr>
            <a:noAutofit/>
          </a:bodyPr>
          <a:lstStyle/>
          <a:p>
            <a:r>
              <a:rPr lang="en-US" b="1" dirty="0">
                <a:solidFill>
                  <a:schemeClr val="accent1"/>
                </a:solidFill>
              </a:rPr>
              <a:t>CREATING YOUTH PROGRAMMING </a:t>
            </a:r>
            <a:endParaRPr lang="en-US" dirty="0">
              <a:solidFill>
                <a:schemeClr val="accent1"/>
              </a:solidFill>
            </a:endParaRPr>
          </a:p>
        </p:txBody>
      </p:sp>
      <p:sp>
        <p:nvSpPr>
          <p:cNvPr id="2" name="Rectangle 1"/>
          <p:cNvSpPr/>
          <p:nvPr/>
        </p:nvSpPr>
        <p:spPr>
          <a:xfrm>
            <a:off x="2179320" y="1402360"/>
            <a:ext cx="8219044" cy="4524315"/>
          </a:xfrm>
          <a:prstGeom prst="rect">
            <a:avLst/>
          </a:prstGeom>
        </p:spPr>
        <p:txBody>
          <a:bodyPr wrap="square">
            <a:spAutoFit/>
          </a:bodyPr>
          <a:lstStyle/>
          <a:p>
            <a:r>
              <a:rPr lang="en-US" sz="2400" dirty="0"/>
              <a:t>The youth leader at the beginning of the year will gain much success by using the </a:t>
            </a:r>
            <a:r>
              <a:rPr lang="en-US" sz="2400" i="1" dirty="0"/>
              <a:t>Servant Leadership Style model</a:t>
            </a:r>
            <a:r>
              <a:rPr lang="en-US" sz="2400" dirty="0"/>
              <a:t> to train their youth to effectively reach a stage where they are competent enough to stand alone and conduct the program with the leader as a supervisor.</a:t>
            </a:r>
            <a:endParaRPr lang="en-ZW" sz="2400" dirty="0"/>
          </a:p>
          <a:p>
            <a:r>
              <a:rPr lang="en-US" sz="2400" dirty="0"/>
              <a:t>The youth leader and their youth need to consult together to find the best style of conducting any given program that will incorporate variety, interest, and a strong biblical foundation.</a:t>
            </a:r>
            <a:endParaRPr lang="en-ZW" sz="2400" dirty="0"/>
          </a:p>
          <a:p>
            <a:r>
              <a:rPr lang="en-US" sz="2400" dirty="0"/>
              <a:t>Each week a different box/theme should be conducted using different persons so that throughout the year, all the youth of your group would have had the experience of conducting a program.</a:t>
            </a:r>
            <a:endParaRPr lang="en-ZW" sz="2400" dirty="0"/>
          </a:p>
        </p:txBody>
      </p:sp>
      <p:pic>
        <p:nvPicPr>
          <p:cNvPr id="6" name="Picture 5">
            <a:extLst>
              <a:ext uri="{FF2B5EF4-FFF2-40B4-BE49-F238E27FC236}">
                <a16:creationId xmlns:a16="http://schemas.microsoft.com/office/drawing/2014/main" id="{E6B58C9A-D65B-5747-8E39-F1164E687610}"/>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81132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275767" y="54429"/>
            <a:ext cx="8088086" cy="1325563"/>
          </a:xfrm>
        </p:spPr>
        <p:txBody>
          <a:bodyPr/>
          <a:lstStyle/>
          <a:p>
            <a:r>
              <a:rPr lang="en-US" b="1" dirty="0">
                <a:solidFill>
                  <a:schemeClr val="accent1"/>
                </a:solidFill>
              </a:rPr>
              <a:t>A SIX-STEP AY PROGRAMMING AID </a:t>
            </a:r>
            <a:endParaRPr lang="en-US" dirty="0">
              <a:solidFill>
                <a:schemeClr val="accent1"/>
              </a:solidFill>
            </a:endParaRPr>
          </a:p>
        </p:txBody>
      </p:sp>
      <p:sp>
        <p:nvSpPr>
          <p:cNvPr id="2" name="Rectangle 1"/>
          <p:cNvSpPr/>
          <p:nvPr/>
        </p:nvSpPr>
        <p:spPr>
          <a:xfrm>
            <a:off x="1461687" y="1857974"/>
            <a:ext cx="8575931" cy="2308324"/>
          </a:xfrm>
          <a:prstGeom prst="rect">
            <a:avLst/>
          </a:prstGeom>
        </p:spPr>
        <p:txBody>
          <a:bodyPr wrap="square">
            <a:spAutoFit/>
          </a:bodyPr>
          <a:lstStyle/>
          <a:p>
            <a:pPr marL="457200" lvl="0" indent="-457200">
              <a:buAutoNum type="arabicPeriod"/>
            </a:pPr>
            <a:r>
              <a:rPr lang="en-US" sz="2400" b="1" dirty="0"/>
              <a:t>Have an outline </a:t>
            </a:r>
            <a:r>
              <a:rPr lang="en-US" sz="2400" dirty="0"/>
              <a:t>sheet of the </a:t>
            </a:r>
            <a:r>
              <a:rPr lang="en-US" sz="2400" b="1" dirty="0"/>
              <a:t>AY Quarterly Yearly </a:t>
            </a:r>
            <a:r>
              <a:rPr lang="en-US" sz="2400" dirty="0"/>
              <a:t>Calendar, with the four or five Sabbaths in the month. </a:t>
            </a:r>
          </a:p>
          <a:p>
            <a:pPr marL="457200" lvl="0" indent="-457200">
              <a:buFont typeface="+mj-lt"/>
              <a:buAutoNum type="arabicPeriod"/>
            </a:pPr>
            <a:endParaRPr lang="en-ZW" sz="2400" dirty="0"/>
          </a:p>
          <a:p>
            <a:pPr marL="457200" lvl="0" indent="-457200">
              <a:buFont typeface="+mj-lt"/>
              <a:buAutoNum type="arabicPeriod"/>
            </a:pPr>
            <a:r>
              <a:rPr lang="en-US" sz="2400" b="1" dirty="0"/>
              <a:t>Meet</a:t>
            </a:r>
            <a:r>
              <a:rPr lang="en-US" sz="2400" dirty="0"/>
              <a:t> with your AY Society Council and selected youth, to plan the yearly calendar. </a:t>
            </a:r>
          </a:p>
          <a:p>
            <a:pPr lvl="0"/>
            <a:endParaRPr lang="en-ZW" sz="2400" dirty="0"/>
          </a:p>
        </p:txBody>
      </p:sp>
      <p:pic>
        <p:nvPicPr>
          <p:cNvPr id="6" name="Picture 5">
            <a:extLst>
              <a:ext uri="{FF2B5EF4-FFF2-40B4-BE49-F238E27FC236}">
                <a16:creationId xmlns:a16="http://schemas.microsoft.com/office/drawing/2014/main" id="{7320A81E-7AEB-CF4C-90CB-F6B86A91381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81132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275767" y="54429"/>
            <a:ext cx="8088086" cy="1325563"/>
          </a:xfrm>
        </p:spPr>
        <p:txBody>
          <a:bodyPr/>
          <a:lstStyle/>
          <a:p>
            <a:r>
              <a:rPr lang="en-US" b="1" dirty="0">
                <a:solidFill>
                  <a:schemeClr val="accent1"/>
                </a:solidFill>
              </a:rPr>
              <a:t>A SIX-STEP AY PROGRAMMING AID </a:t>
            </a:r>
            <a:endParaRPr lang="en-US" dirty="0">
              <a:solidFill>
                <a:schemeClr val="accent1"/>
              </a:solidFill>
            </a:endParaRPr>
          </a:p>
        </p:txBody>
      </p:sp>
      <p:sp>
        <p:nvSpPr>
          <p:cNvPr id="2" name="Rectangle 1"/>
          <p:cNvSpPr/>
          <p:nvPr/>
        </p:nvSpPr>
        <p:spPr>
          <a:xfrm>
            <a:off x="2265218" y="1191630"/>
            <a:ext cx="8208818" cy="5170646"/>
          </a:xfrm>
          <a:prstGeom prst="rect">
            <a:avLst/>
          </a:prstGeom>
        </p:spPr>
        <p:txBody>
          <a:bodyPr wrap="square">
            <a:spAutoFit/>
          </a:bodyPr>
          <a:lstStyle/>
          <a:p>
            <a:pPr lvl="0"/>
            <a:r>
              <a:rPr lang="en-US" sz="2200" b="1" dirty="0"/>
              <a:t>3. Fill in </a:t>
            </a:r>
            <a:r>
              <a:rPr lang="en-US" sz="2200" dirty="0"/>
              <a:t>the major Division/Union/Conference events for the year. For example:</a:t>
            </a:r>
          </a:p>
          <a:p>
            <a:pPr lvl="0"/>
            <a:endParaRPr lang="en-ZW" sz="2200" dirty="0"/>
          </a:p>
          <a:p>
            <a:pPr marL="342900" lvl="0" indent="-342900">
              <a:buFont typeface="Arial" panose="020B0604020202020204" pitchFamily="34" charset="0"/>
              <a:buChar char="•"/>
            </a:pPr>
            <a:r>
              <a:rPr lang="en-US" sz="2200" dirty="0"/>
              <a:t>AY Week of Prayer and Home Coming Sabbath</a:t>
            </a:r>
            <a:endParaRPr lang="en-ZW" sz="2200" dirty="0"/>
          </a:p>
          <a:p>
            <a:pPr marL="342900" lvl="0" indent="-342900">
              <a:buFont typeface="Arial" panose="020B0604020202020204" pitchFamily="34" charset="0"/>
              <a:buChar char="•"/>
            </a:pPr>
            <a:r>
              <a:rPr lang="en-US" sz="2200" dirty="0"/>
              <a:t>AY Celebration Day</a:t>
            </a:r>
          </a:p>
          <a:p>
            <a:pPr marL="342900" lvl="0" indent="-342900">
              <a:buFont typeface="Arial" panose="020B0604020202020204" pitchFamily="34" charset="0"/>
              <a:buChar char="•"/>
            </a:pPr>
            <a:r>
              <a:rPr lang="en-US" sz="2200" dirty="0"/>
              <a:t>Global Youth Day</a:t>
            </a:r>
            <a:endParaRPr lang="en-ZW" sz="2200" dirty="0"/>
          </a:p>
          <a:p>
            <a:pPr marL="342900" lvl="0" indent="-342900">
              <a:buFont typeface="Arial" panose="020B0604020202020204" pitchFamily="34" charset="0"/>
              <a:buChar char="•"/>
            </a:pPr>
            <a:r>
              <a:rPr lang="en-US" sz="2200" dirty="0"/>
              <a:t>Youth Congress/Camp</a:t>
            </a:r>
            <a:endParaRPr lang="en-ZW" sz="2200" dirty="0"/>
          </a:p>
          <a:p>
            <a:pPr marL="342900" lvl="0" indent="-342900">
              <a:buFont typeface="Arial" panose="020B0604020202020204" pitchFamily="34" charset="0"/>
              <a:buChar char="•"/>
            </a:pPr>
            <a:r>
              <a:rPr lang="en-US" sz="2200" dirty="0"/>
              <a:t>Youth Federation Programs</a:t>
            </a:r>
            <a:endParaRPr lang="en-ZW" sz="2200" dirty="0"/>
          </a:p>
          <a:p>
            <a:pPr marL="342900" lvl="0" indent="-342900">
              <a:buFont typeface="Arial" panose="020B0604020202020204" pitchFamily="34" charset="0"/>
              <a:buChar char="•"/>
            </a:pPr>
            <a:r>
              <a:rPr lang="en-US" sz="2200" dirty="0"/>
              <a:t>Bible Bowl Dates</a:t>
            </a:r>
            <a:endParaRPr lang="en-ZW" sz="2200" dirty="0"/>
          </a:p>
          <a:p>
            <a:pPr marL="342900" lvl="0" indent="-342900">
              <a:buFont typeface="Arial" panose="020B0604020202020204" pitchFamily="34" charset="0"/>
              <a:buChar char="•"/>
            </a:pPr>
            <a:r>
              <a:rPr lang="en-US" sz="2200" dirty="0"/>
              <a:t>Health and Temperance Events</a:t>
            </a:r>
            <a:endParaRPr lang="en-ZW" sz="2200" dirty="0"/>
          </a:p>
          <a:p>
            <a:pPr marL="342900" lvl="0" indent="-342900">
              <a:buFont typeface="Arial" panose="020B0604020202020204" pitchFamily="34" charset="0"/>
              <a:buChar char="•"/>
            </a:pPr>
            <a:r>
              <a:rPr lang="en-US" sz="2200" dirty="0"/>
              <a:t>AY Evangelistic Effort</a:t>
            </a:r>
            <a:endParaRPr lang="en-ZW" sz="2200" dirty="0"/>
          </a:p>
          <a:p>
            <a:pPr marL="342900" lvl="0" indent="-342900">
              <a:buFont typeface="Arial" panose="020B0604020202020204" pitchFamily="34" charset="0"/>
              <a:buChar char="•"/>
            </a:pPr>
            <a:r>
              <a:rPr lang="en-US" sz="2200" dirty="0"/>
              <a:t>Conference Camp meeting </a:t>
            </a:r>
          </a:p>
          <a:p>
            <a:pPr marL="342900" lvl="0" indent="-342900">
              <a:buFont typeface="Arial" panose="020B0604020202020204" pitchFamily="34" charset="0"/>
              <a:buChar char="•"/>
            </a:pPr>
            <a:r>
              <a:rPr lang="en-US" sz="2200" dirty="0" err="1"/>
              <a:t>eWeek</a:t>
            </a:r>
            <a:r>
              <a:rPr lang="en-US" sz="2200" dirty="0"/>
              <a:t> of Prayer</a:t>
            </a:r>
            <a:endParaRPr lang="en-ZW" sz="2200" dirty="0"/>
          </a:p>
          <a:p>
            <a:pPr marL="342900" lvl="0" indent="-342900">
              <a:buFont typeface="Arial" panose="020B0604020202020204" pitchFamily="34" charset="0"/>
              <a:buChar char="•"/>
            </a:pPr>
            <a:r>
              <a:rPr lang="en-US" sz="2200" dirty="0"/>
              <a:t>Training Seminars/Other</a:t>
            </a:r>
          </a:p>
          <a:p>
            <a:pPr lvl="0"/>
            <a:endParaRPr lang="en-ZW" sz="2200" dirty="0"/>
          </a:p>
        </p:txBody>
      </p:sp>
      <p:pic>
        <p:nvPicPr>
          <p:cNvPr id="6" name="Picture 5">
            <a:extLst>
              <a:ext uri="{FF2B5EF4-FFF2-40B4-BE49-F238E27FC236}">
                <a16:creationId xmlns:a16="http://schemas.microsoft.com/office/drawing/2014/main" id="{173CD391-0975-1C47-AD57-9B37071F931B}"/>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408128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b="1" dirty="0">
                <a:solidFill>
                  <a:schemeClr val="accent1"/>
                </a:solidFill>
              </a:rPr>
              <a:t>A SIX-STEP AY PROGRAMMING AID </a:t>
            </a:r>
            <a:endParaRPr lang="en-US" dirty="0">
              <a:solidFill>
                <a:schemeClr val="accent1"/>
              </a:solidFill>
            </a:endParaRPr>
          </a:p>
        </p:txBody>
      </p:sp>
      <p:sp>
        <p:nvSpPr>
          <p:cNvPr id="2" name="Rectangle 1"/>
          <p:cNvSpPr/>
          <p:nvPr/>
        </p:nvSpPr>
        <p:spPr>
          <a:xfrm>
            <a:off x="2085175" y="1690688"/>
            <a:ext cx="7928428" cy="3785652"/>
          </a:xfrm>
          <a:prstGeom prst="rect">
            <a:avLst/>
          </a:prstGeom>
        </p:spPr>
        <p:txBody>
          <a:bodyPr wrap="square">
            <a:spAutoFit/>
          </a:bodyPr>
          <a:lstStyle/>
          <a:p>
            <a:pPr lvl="0"/>
            <a:r>
              <a:rPr lang="en-US" sz="2400" dirty="0"/>
              <a:t>4. Proceed to fill in your </a:t>
            </a:r>
            <a:r>
              <a:rPr lang="en-US" sz="2400" b="1" dirty="0"/>
              <a:t>Local Church Calendar Events</a:t>
            </a:r>
            <a:r>
              <a:rPr lang="en-US" sz="2400" dirty="0"/>
              <a:t>. (Remember to invite those dept. heads of your local church to make a presentation to the youth.)</a:t>
            </a:r>
          </a:p>
          <a:p>
            <a:pPr lvl="0"/>
            <a:endParaRPr lang="en-ZW" sz="2400" dirty="0"/>
          </a:p>
          <a:p>
            <a:pPr lvl="0"/>
            <a:r>
              <a:rPr lang="en-US" sz="2400" b="1" dirty="0"/>
              <a:t>5</a:t>
            </a:r>
            <a:r>
              <a:rPr lang="en-US" sz="2400" dirty="0"/>
              <a:t>. Fill the dates, venue, and type of </a:t>
            </a:r>
            <a:r>
              <a:rPr lang="en-US" sz="2400" b="1" dirty="0"/>
              <a:t>Social/Recreation events </a:t>
            </a:r>
            <a:r>
              <a:rPr lang="en-US" sz="2400" dirty="0"/>
              <a:t>in the AY Quarterly calendar.</a:t>
            </a:r>
          </a:p>
          <a:p>
            <a:pPr lvl="0"/>
            <a:endParaRPr lang="en-US" sz="2400" dirty="0"/>
          </a:p>
          <a:p>
            <a:r>
              <a:rPr lang="en-US" sz="2400" b="1" i="1" dirty="0"/>
              <a:t>Remember to include the AYM Yearly Theme into each program</a:t>
            </a:r>
            <a:endParaRPr lang="en-ZW" sz="2400" dirty="0"/>
          </a:p>
          <a:p>
            <a:pPr lvl="0"/>
            <a:endParaRPr lang="en-ZW" sz="2400" dirty="0"/>
          </a:p>
        </p:txBody>
      </p:sp>
      <p:pic>
        <p:nvPicPr>
          <p:cNvPr id="6" name="Picture 5">
            <a:extLst>
              <a:ext uri="{FF2B5EF4-FFF2-40B4-BE49-F238E27FC236}">
                <a16:creationId xmlns:a16="http://schemas.microsoft.com/office/drawing/2014/main" id="{708E872D-714C-E847-A1FA-0580EAC50094}"/>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81132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normAutofit fontScale="90000"/>
          </a:bodyPr>
          <a:lstStyle/>
          <a:p>
            <a:pPr lvl="0"/>
            <a:r>
              <a:rPr lang="en-US" sz="5300" b="1" dirty="0">
                <a:solidFill>
                  <a:schemeClr val="accent1"/>
                </a:solidFill>
              </a:rPr>
              <a:t>6. </a:t>
            </a:r>
            <a:r>
              <a:rPr lang="en-US" b="1" dirty="0">
                <a:solidFill>
                  <a:schemeClr val="accent1"/>
                </a:solidFill>
              </a:rPr>
              <a:t>Types of AY Weekly Programs</a:t>
            </a:r>
            <a:br>
              <a:rPr lang="en-ZW" b="1" dirty="0">
                <a:solidFill>
                  <a:schemeClr val="accent1"/>
                </a:solidFill>
              </a:rPr>
            </a:br>
            <a:endParaRPr lang="en-US" b="1" dirty="0">
              <a:solidFill>
                <a:schemeClr val="accent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416078794"/>
              </p:ext>
            </p:extLst>
          </p:nvPr>
        </p:nvGraphicFramePr>
        <p:xfrm>
          <a:off x="2073723" y="1320180"/>
          <a:ext cx="8234046" cy="4812105"/>
        </p:xfrm>
        <a:graphic>
          <a:graphicData uri="http://schemas.openxmlformats.org/presentationml/2006/ole">
            <mc:AlternateContent xmlns:mc="http://schemas.openxmlformats.org/markup-compatibility/2006">
              <mc:Choice xmlns:v="urn:schemas-microsoft-com:vml" Requires="v">
                <p:oleObj spid="_x0000_s1055" name="Document" r:id="rId3" imgW="5867400" imgH="3429000" progId="Word.Document.12">
                  <p:embed/>
                </p:oleObj>
              </mc:Choice>
              <mc:Fallback>
                <p:oleObj name="Document" r:id="rId3" imgW="5867400" imgH="3429000" progId="Word.Document.12">
                  <p:embed/>
                  <p:pic>
                    <p:nvPicPr>
                      <p:cNvPr id="0" name=""/>
                      <p:cNvPicPr/>
                      <p:nvPr/>
                    </p:nvPicPr>
                    <p:blipFill>
                      <a:blip r:embed="rId4"/>
                      <a:stretch>
                        <a:fillRect/>
                      </a:stretch>
                    </p:blipFill>
                    <p:spPr>
                      <a:xfrm>
                        <a:off x="2073723" y="1320180"/>
                        <a:ext cx="8234046" cy="481210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F6DA86C5-162A-FF41-A0E4-C7CF3D5B8B3E}"/>
              </a:ext>
            </a:extLst>
          </p:cNvPr>
          <p:cNvPicPr>
            <a:picLocks noChangeAspect="1"/>
          </p:cNvPicPr>
          <p:nvPr/>
        </p:nvPicPr>
        <p:blipFill rotWithShape="1">
          <a:blip r:embed="rId5"/>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81132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b="1" dirty="0">
                <a:solidFill>
                  <a:schemeClr val="accent1"/>
                </a:solidFill>
              </a:rPr>
              <a:t>A SIX-STEP AY PROGRAMMING AID </a:t>
            </a:r>
            <a:endParaRPr lang="en-US" dirty="0">
              <a:solidFill>
                <a:schemeClr val="accent1"/>
              </a:solidFill>
            </a:endParaRPr>
          </a:p>
        </p:txBody>
      </p:sp>
      <p:sp>
        <p:nvSpPr>
          <p:cNvPr id="2" name="Rectangle 1"/>
          <p:cNvSpPr/>
          <p:nvPr/>
        </p:nvSpPr>
        <p:spPr>
          <a:xfrm>
            <a:off x="1422679" y="2068600"/>
            <a:ext cx="7420428" cy="1692771"/>
          </a:xfrm>
          <a:prstGeom prst="rect">
            <a:avLst/>
          </a:prstGeom>
        </p:spPr>
        <p:txBody>
          <a:bodyPr wrap="square">
            <a:spAutoFit/>
          </a:bodyPr>
          <a:lstStyle/>
          <a:p>
            <a:r>
              <a:rPr lang="en-US" sz="2600" dirty="0"/>
              <a:t>Once you have filled in all the types of meetings you intend to use in a given quarter, you can brainstorm creative ways to fulfill these objectives, in ways that will interest and please your particular youth. </a:t>
            </a:r>
            <a:endParaRPr lang="en-ZW" sz="2600" dirty="0"/>
          </a:p>
        </p:txBody>
      </p:sp>
      <p:pic>
        <p:nvPicPr>
          <p:cNvPr id="6" name="Picture 5">
            <a:extLst>
              <a:ext uri="{FF2B5EF4-FFF2-40B4-BE49-F238E27FC236}">
                <a16:creationId xmlns:a16="http://schemas.microsoft.com/office/drawing/2014/main" id="{66FBC800-3B7D-7B41-9C32-B59A540F32C1}"/>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81132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b="1" dirty="0">
                <a:solidFill>
                  <a:schemeClr val="accent1"/>
                </a:solidFill>
              </a:rPr>
              <a:t>A SIX-STEP AY PROGRAMMING AID </a:t>
            </a:r>
            <a:endParaRPr lang="en-US" dirty="0">
              <a:solidFill>
                <a:schemeClr val="accent1"/>
              </a:solidFill>
            </a:endParaRPr>
          </a:p>
        </p:txBody>
      </p:sp>
      <p:sp>
        <p:nvSpPr>
          <p:cNvPr id="2" name="Rectangle 1"/>
          <p:cNvSpPr/>
          <p:nvPr/>
        </p:nvSpPr>
        <p:spPr>
          <a:xfrm>
            <a:off x="2179320" y="1604722"/>
            <a:ext cx="8050556" cy="4154984"/>
          </a:xfrm>
          <a:prstGeom prst="rect">
            <a:avLst/>
          </a:prstGeom>
        </p:spPr>
        <p:txBody>
          <a:bodyPr wrap="square">
            <a:spAutoFit/>
          </a:bodyPr>
          <a:lstStyle/>
          <a:p>
            <a:pPr marL="457200" lvl="0" indent="-457200">
              <a:buFont typeface="+mj-lt"/>
              <a:buAutoNum type="arabicPeriod"/>
            </a:pPr>
            <a:r>
              <a:rPr lang="en-US" sz="2400" b="1" dirty="0"/>
              <a:t>Be sure </a:t>
            </a:r>
            <a:r>
              <a:rPr lang="en-US" sz="2400" dirty="0"/>
              <a:t>to plan your quarterly AY Program around the </a:t>
            </a:r>
            <a:r>
              <a:rPr lang="en-US" sz="2400" b="1" dirty="0"/>
              <a:t>Six Fundamental AY Objectives of the AY department. </a:t>
            </a:r>
            <a:endParaRPr lang="en-ZW" sz="2400" dirty="0"/>
          </a:p>
          <a:p>
            <a:pPr marL="457200" lvl="0" indent="-457200">
              <a:buFont typeface="+mj-lt"/>
              <a:buAutoNum type="arabicPeriod"/>
            </a:pPr>
            <a:r>
              <a:rPr lang="en-US" sz="2400" b="1" dirty="0"/>
              <a:t>You may choose </a:t>
            </a:r>
            <a:r>
              <a:rPr lang="en-US" sz="2400" dirty="0"/>
              <a:t>three to four Fundamental Objectives of the AYM each quarter to fulfill. </a:t>
            </a:r>
            <a:r>
              <a:rPr lang="en-US" sz="2400" b="1" i="1" dirty="0"/>
              <a:t>Remember to include the AYM Yearly Theme into each program.</a:t>
            </a:r>
            <a:endParaRPr lang="en-ZW" sz="2400" dirty="0"/>
          </a:p>
          <a:p>
            <a:pPr marL="457200" lvl="0" indent="-457200">
              <a:buFont typeface="+mj-lt"/>
              <a:buAutoNum type="arabicPeriod"/>
            </a:pPr>
            <a:r>
              <a:rPr lang="en-US" sz="2400" b="1" dirty="0"/>
              <a:t>Seek</a:t>
            </a:r>
            <a:r>
              <a:rPr lang="en-US" sz="2400" dirty="0"/>
              <a:t> to plan in detail at least a quarter at a time, filling in all Sabbaths for that quarter. Let your young people help you brainstorm creative and exciting ways to fill in these programs. </a:t>
            </a:r>
            <a:endParaRPr lang="en-ZW" sz="2400" dirty="0"/>
          </a:p>
          <a:p>
            <a:pPr marL="457200" lvl="0" indent="-457200">
              <a:buFont typeface="+mj-lt"/>
              <a:buAutoNum type="arabicPeriod"/>
            </a:pPr>
            <a:r>
              <a:rPr lang="en-US" sz="2400" b="1" dirty="0"/>
              <a:t>Then post </a:t>
            </a:r>
            <a:r>
              <a:rPr lang="en-US" sz="2400" dirty="0"/>
              <a:t>your three-month program on the church notice board. </a:t>
            </a:r>
          </a:p>
        </p:txBody>
      </p:sp>
      <p:pic>
        <p:nvPicPr>
          <p:cNvPr id="6" name="Picture 5">
            <a:extLst>
              <a:ext uri="{FF2B5EF4-FFF2-40B4-BE49-F238E27FC236}">
                <a16:creationId xmlns:a16="http://schemas.microsoft.com/office/drawing/2014/main" id="{9A926097-B49C-DA4B-ACB8-AC899A1F29AF}"/>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81132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838200" y="365126"/>
            <a:ext cx="7924800" cy="1104446"/>
          </a:xfrm>
        </p:spPr>
        <p:txBody>
          <a:bodyPr>
            <a:normAutofit fontScale="90000"/>
          </a:bodyPr>
          <a:lstStyle/>
          <a:p>
            <a:r>
              <a:rPr lang="en-US" b="1" dirty="0">
                <a:solidFill>
                  <a:schemeClr val="accent1"/>
                </a:solidFill>
              </a:rPr>
              <a:t>A SIX-STEP AY PROGRAMMING AID </a:t>
            </a:r>
            <a:endParaRPr lang="en-US" dirty="0">
              <a:solidFill>
                <a:schemeClr val="accent1"/>
              </a:solidFill>
            </a:endParaRPr>
          </a:p>
        </p:txBody>
      </p:sp>
      <p:sp>
        <p:nvSpPr>
          <p:cNvPr id="2" name="Rectangle 1"/>
          <p:cNvSpPr/>
          <p:nvPr/>
        </p:nvSpPr>
        <p:spPr>
          <a:xfrm>
            <a:off x="2394851" y="1389412"/>
            <a:ext cx="8037621" cy="5262979"/>
          </a:xfrm>
          <a:prstGeom prst="rect">
            <a:avLst/>
          </a:prstGeom>
        </p:spPr>
        <p:txBody>
          <a:bodyPr wrap="square">
            <a:spAutoFit/>
          </a:bodyPr>
          <a:lstStyle/>
          <a:p>
            <a:pPr lvl="0"/>
            <a:r>
              <a:rPr lang="en-US" sz="2400" b="1" dirty="0"/>
              <a:t>5. Be aware</a:t>
            </a:r>
            <a:r>
              <a:rPr lang="en-US" sz="2400" dirty="0"/>
              <a:t>, of course, that life can intervene. It may be that some things will change from the original plan, but if this happens, it is a lot less upsetting than if you had no plan at all. If you know where you want to go, you can roll with the waves that occur on your way there. </a:t>
            </a:r>
            <a:endParaRPr lang="en-ZW" sz="2400" dirty="0"/>
          </a:p>
          <a:p>
            <a:pPr lvl="0"/>
            <a:r>
              <a:rPr lang="en-US" sz="2400" b="1" dirty="0"/>
              <a:t>6. Remember</a:t>
            </a:r>
            <a:r>
              <a:rPr lang="en-US" sz="2400" dirty="0"/>
              <a:t> to seek approval from the church board, especially for new efforts or things which will cost money, at the beginning of each quarter.</a:t>
            </a:r>
            <a:endParaRPr lang="en-ZW" sz="2400" dirty="0"/>
          </a:p>
          <a:p>
            <a:pPr lvl="0"/>
            <a:r>
              <a:rPr lang="en-US" sz="2400" b="1" dirty="0"/>
              <a:t>Try at least one </a:t>
            </a:r>
            <a:r>
              <a:rPr lang="en-US" sz="2400" dirty="0"/>
              <a:t>thing per quarter that you’ve never tried before, and be sure to evaluate together afterward! Make a note of which things worked well, and which did not. Determine if you could do something differently and try again, or if this particular method isn’t a good fit for your group. Either is okay.</a:t>
            </a:r>
            <a:endParaRPr lang="en-ZW" sz="2400" dirty="0"/>
          </a:p>
        </p:txBody>
      </p:sp>
      <p:pic>
        <p:nvPicPr>
          <p:cNvPr id="6" name="Picture 5">
            <a:extLst>
              <a:ext uri="{FF2B5EF4-FFF2-40B4-BE49-F238E27FC236}">
                <a16:creationId xmlns:a16="http://schemas.microsoft.com/office/drawing/2014/main" id="{7570889D-AE52-F641-96C1-C50C709C4433}"/>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64446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lstStyle/>
          <a:p>
            <a:r>
              <a:rPr lang="en-US" b="1" dirty="0">
                <a:solidFill>
                  <a:schemeClr val="accent1"/>
                </a:solidFill>
              </a:rPr>
              <a:t>Module Objectives</a:t>
            </a:r>
          </a:p>
        </p:txBody>
      </p:sp>
      <p:sp>
        <p:nvSpPr>
          <p:cNvPr id="2" name="Rectangle 1"/>
          <p:cNvSpPr/>
          <p:nvPr/>
        </p:nvSpPr>
        <p:spPr>
          <a:xfrm>
            <a:off x="2685140" y="1504397"/>
            <a:ext cx="7202714" cy="4893647"/>
          </a:xfrm>
          <a:prstGeom prst="rect">
            <a:avLst/>
          </a:prstGeom>
        </p:spPr>
        <p:txBody>
          <a:bodyPr wrap="square">
            <a:spAutoFit/>
          </a:bodyPr>
          <a:lstStyle/>
          <a:p>
            <a:pPr marL="342900" indent="-342900">
              <a:buFont typeface="Arial" panose="020B0604020202020204" pitchFamily="34" charset="0"/>
              <a:buChar char="•"/>
            </a:pPr>
            <a:r>
              <a:rPr lang="en-US" sz="2400" b="1" dirty="0"/>
              <a:t>Assist</a:t>
            </a:r>
            <a:r>
              <a:rPr lang="en-US" sz="2400" dirty="0"/>
              <a:t> the local AY leader in the art of relevant, creative programming, incorporating a comprehensive structure that is aligned with the annual themes of the General Conference Youth Ministries. </a:t>
            </a:r>
          </a:p>
          <a:p>
            <a:pPr marL="342900" indent="-342900">
              <a:buFont typeface="Arial" panose="020B0604020202020204" pitchFamily="34" charset="0"/>
              <a:buChar char="•"/>
            </a:pPr>
            <a:r>
              <a:rPr lang="en-US" sz="2400" b="1" dirty="0"/>
              <a:t>Learn</a:t>
            </a:r>
            <a:r>
              <a:rPr lang="en-US" sz="2400" dirty="0"/>
              <a:t> to create a well-balanced program that incorporates the physical, social, intellectual, and emotional components that assist the youth in building their faith in Jesus.</a:t>
            </a:r>
            <a:r>
              <a:rPr lang="en-ZW" sz="2400" dirty="0"/>
              <a:t> </a:t>
            </a:r>
          </a:p>
          <a:p>
            <a:pPr marL="342900" indent="-342900">
              <a:buFont typeface="Arial" panose="020B0604020202020204" pitchFamily="34" charset="0"/>
              <a:buChar char="•"/>
            </a:pPr>
            <a:r>
              <a:rPr lang="en-US" sz="2400" b="1" dirty="0"/>
              <a:t>Adapt </a:t>
            </a:r>
            <a:r>
              <a:rPr lang="en-US" sz="2400" dirty="0"/>
              <a:t>the AYM programs to youth without neglecting the key objectives of the Youth Department as outlined by M. E. Kern, the first world youth director, with the blessings of Ellen G. White</a:t>
            </a:r>
            <a:r>
              <a:rPr lang="en-ZW" sz="2400" dirty="0"/>
              <a:t> </a:t>
            </a:r>
            <a:endParaRPr lang="en-US" sz="2400" dirty="0"/>
          </a:p>
        </p:txBody>
      </p:sp>
      <p:pic>
        <p:nvPicPr>
          <p:cNvPr id="6" name="Picture 5">
            <a:extLst>
              <a:ext uri="{FF2B5EF4-FFF2-40B4-BE49-F238E27FC236}">
                <a16:creationId xmlns:a16="http://schemas.microsoft.com/office/drawing/2014/main" id="{4A7394C1-D571-4C47-AA1B-1E04EF4AC1F3}"/>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326218" y="162945"/>
            <a:ext cx="3706204" cy="1236631"/>
          </a:xfrm>
        </p:spPr>
        <p:txBody>
          <a:bodyPr>
            <a:normAutofit fontScale="90000"/>
          </a:bodyPr>
          <a:lstStyle/>
          <a:p>
            <a:r>
              <a:rPr lang="en-US" sz="6000" b="1" dirty="0">
                <a:solidFill>
                  <a:schemeClr val="accent1"/>
                </a:solidFill>
              </a:rPr>
              <a:t>Remember:</a:t>
            </a:r>
          </a:p>
        </p:txBody>
      </p:sp>
      <p:sp>
        <p:nvSpPr>
          <p:cNvPr id="2" name="Rectangle 1"/>
          <p:cNvSpPr/>
          <p:nvPr/>
        </p:nvSpPr>
        <p:spPr>
          <a:xfrm>
            <a:off x="2179321" y="1224758"/>
            <a:ext cx="8273934" cy="4893647"/>
          </a:xfrm>
          <a:prstGeom prst="rect">
            <a:avLst/>
          </a:prstGeom>
        </p:spPr>
        <p:txBody>
          <a:bodyPr wrap="square">
            <a:spAutoFit/>
          </a:bodyPr>
          <a:lstStyle/>
          <a:p>
            <a:pPr marL="342900" indent="-342900">
              <a:buFont typeface="Arial" panose="020B0604020202020204" pitchFamily="34" charset="0"/>
              <a:buChar char="•"/>
            </a:pPr>
            <a:r>
              <a:rPr lang="en-US" sz="2400" b="1" dirty="0"/>
              <a:t>As you plan </a:t>
            </a:r>
            <a:r>
              <a:rPr lang="en-US" sz="2400" dirty="0"/>
              <a:t>for the whole year, consider taking into account the holiday seasons which present ideal opportunities to carry out mission and service activities that will be life-changing to your youth. If you have differing local holidays or festivals, so much the better.</a:t>
            </a:r>
            <a:r>
              <a:rPr lang="en-ZW" sz="2400" dirty="0"/>
              <a:t> </a:t>
            </a:r>
          </a:p>
          <a:p>
            <a:pPr marL="342900" indent="-342900">
              <a:buFont typeface="Arial" panose="020B0604020202020204" pitchFamily="34" charset="0"/>
              <a:buChar char="•"/>
            </a:pPr>
            <a:r>
              <a:rPr lang="en-US" sz="2400" b="1" dirty="0"/>
              <a:t>Try</a:t>
            </a:r>
            <a:r>
              <a:rPr lang="en-US" sz="2400" dirty="0"/>
              <a:t> to include training weekends, retreats, meal-meetings where you can continue to help those who want to assist you in ministry. </a:t>
            </a:r>
          </a:p>
          <a:p>
            <a:pPr marL="342900" indent="-342900">
              <a:buFont typeface="Arial" panose="020B0604020202020204" pitchFamily="34" charset="0"/>
              <a:buChar char="•"/>
            </a:pPr>
            <a:r>
              <a:rPr lang="en-US" sz="2400" b="1" dirty="0"/>
              <a:t>Seek</a:t>
            </a:r>
            <a:r>
              <a:rPr lang="en-US" sz="2400" dirty="0"/>
              <a:t> counsel from those that have a passion for the youth.</a:t>
            </a:r>
            <a:r>
              <a:rPr lang="en-ZW" sz="2400" dirty="0"/>
              <a:t> </a:t>
            </a:r>
          </a:p>
          <a:p>
            <a:pPr marL="342900" indent="-342900">
              <a:buFont typeface="Arial" panose="020B0604020202020204" pitchFamily="34" charset="0"/>
              <a:buChar char="•"/>
            </a:pPr>
            <a:r>
              <a:rPr lang="en-US" sz="2400" b="1" dirty="0"/>
              <a:t>Build </a:t>
            </a:r>
            <a:r>
              <a:rPr lang="en-US" sz="2400" dirty="0"/>
              <a:t>a vibrant youth ministry team is the most important part of creative programming.</a:t>
            </a:r>
            <a:r>
              <a:rPr lang="en-ZW" sz="2400" dirty="0"/>
              <a:t> </a:t>
            </a:r>
          </a:p>
          <a:p>
            <a:pPr marL="342900" indent="-342900">
              <a:buFont typeface="Arial" panose="020B0604020202020204" pitchFamily="34" charset="0"/>
              <a:buChar char="•"/>
            </a:pPr>
            <a:r>
              <a:rPr lang="en-US" sz="2400" b="1" dirty="0"/>
              <a:t>Learn</a:t>
            </a:r>
            <a:r>
              <a:rPr lang="en-US" sz="2400" dirty="0"/>
              <a:t> to engage your youth in all aspects programming, and you will find new energy and enthusiasm, too.</a:t>
            </a:r>
            <a:r>
              <a:rPr lang="en-ZW" sz="2400" dirty="0"/>
              <a:t> </a:t>
            </a:r>
            <a:endParaRPr lang="en-US" sz="2400" dirty="0"/>
          </a:p>
        </p:txBody>
      </p:sp>
      <p:pic>
        <p:nvPicPr>
          <p:cNvPr id="6" name="Picture 5">
            <a:extLst>
              <a:ext uri="{FF2B5EF4-FFF2-40B4-BE49-F238E27FC236}">
                <a16:creationId xmlns:a16="http://schemas.microsoft.com/office/drawing/2014/main" id="{6D55A4BC-72BA-424C-8DA7-6A654FA9E2D3}"/>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81132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838200" y="365126"/>
            <a:ext cx="6818086" cy="632732"/>
          </a:xfrm>
        </p:spPr>
        <p:txBody>
          <a:bodyPr>
            <a:normAutofit fontScale="90000"/>
          </a:bodyPr>
          <a:lstStyle/>
          <a:p>
            <a:r>
              <a:rPr lang="en-US" b="1" dirty="0">
                <a:solidFill>
                  <a:schemeClr val="accent1"/>
                </a:solidFill>
              </a:rPr>
              <a:t>CREATIVE AYM PROGRAMMING</a:t>
            </a:r>
            <a:endParaRPr lang="en-US" dirty="0">
              <a:solidFill>
                <a:schemeClr val="accent1"/>
              </a:solidFill>
            </a:endParaRPr>
          </a:p>
        </p:txBody>
      </p:sp>
      <p:sp>
        <p:nvSpPr>
          <p:cNvPr id="2" name="Rectangle 1"/>
          <p:cNvSpPr/>
          <p:nvPr/>
        </p:nvSpPr>
        <p:spPr>
          <a:xfrm>
            <a:off x="2382982" y="1294883"/>
            <a:ext cx="7862454" cy="4939814"/>
          </a:xfrm>
          <a:prstGeom prst="rect">
            <a:avLst/>
          </a:prstGeom>
        </p:spPr>
        <p:txBody>
          <a:bodyPr wrap="square">
            <a:spAutoFit/>
          </a:bodyPr>
          <a:lstStyle/>
          <a:p>
            <a:pPr algn="just"/>
            <a:r>
              <a:rPr lang="en-US" sz="2100" b="1" dirty="0"/>
              <a:t>Ellen White </a:t>
            </a:r>
            <a:r>
              <a:rPr lang="en-US" sz="2100" dirty="0"/>
              <a:t>stresses the need for church leaders to find the best and most interesting ways to disciple the youth for Jesus Christ:</a:t>
            </a:r>
          </a:p>
          <a:p>
            <a:endParaRPr lang="en-US" sz="2100" dirty="0"/>
          </a:p>
          <a:p>
            <a:pPr algn="just"/>
            <a:r>
              <a:rPr lang="en-US" sz="2100" dirty="0"/>
              <a:t>“When the youth give their hearts to God, our responsibility for them does not cease. They must be interested in the Lord’s work and led to see that He expects them to do something to advance His cause. It is not enough to show how much needs to be done, and to urge the youth to act a part. They must be taught how to labor for the Master. They must be trained, disciplined, drilled, in the best methods of winning souls to Christ. Teach them to try in a quiet, unpretending way to help their young companions. Let different branches of missionary effort be systematically laid out, in which they may take part, and let them be given instruction and help. Thus, they will learn to work for God” (</a:t>
            </a:r>
            <a:r>
              <a:rPr lang="en-US" sz="2100" i="1" dirty="0"/>
              <a:t>Gospel Workers</a:t>
            </a:r>
            <a:r>
              <a:rPr lang="en-US" sz="2100" dirty="0"/>
              <a:t>, p. 210).</a:t>
            </a:r>
            <a:endParaRPr lang="en-ZW" sz="2100" dirty="0"/>
          </a:p>
          <a:p>
            <a:endParaRPr lang="en-ZW" sz="2100" dirty="0"/>
          </a:p>
        </p:txBody>
      </p:sp>
      <p:pic>
        <p:nvPicPr>
          <p:cNvPr id="6" name="Picture 5">
            <a:extLst>
              <a:ext uri="{FF2B5EF4-FFF2-40B4-BE49-F238E27FC236}">
                <a16:creationId xmlns:a16="http://schemas.microsoft.com/office/drawing/2014/main" id="{713C691B-9EFC-3244-B007-4593B26F1B84}"/>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666038" y="338493"/>
            <a:ext cx="7314180" cy="1107693"/>
          </a:xfrm>
        </p:spPr>
        <p:txBody>
          <a:bodyPr>
            <a:normAutofit fontScale="90000"/>
          </a:bodyPr>
          <a:lstStyle/>
          <a:p>
            <a:r>
              <a:rPr lang="en-US" sz="4000" b="1" dirty="0">
                <a:solidFill>
                  <a:schemeClr val="accent1"/>
                </a:solidFill>
              </a:rPr>
              <a:t>AYM </a:t>
            </a:r>
            <a:r>
              <a:rPr lang="en-US" sz="4900" b="1" dirty="0">
                <a:solidFill>
                  <a:schemeClr val="accent1"/>
                </a:solidFill>
              </a:rPr>
              <a:t>BASIC</a:t>
            </a:r>
            <a:r>
              <a:rPr lang="en-US" sz="4000" b="1" dirty="0">
                <a:solidFill>
                  <a:schemeClr val="accent1"/>
                </a:solidFill>
              </a:rPr>
              <a:t> PROGRAM STRUCTURE</a:t>
            </a:r>
            <a:r>
              <a:rPr lang="en-US" sz="4000" dirty="0">
                <a:solidFill>
                  <a:schemeClr val="accent1"/>
                </a:solidFill>
              </a:rPr>
              <a:t> </a:t>
            </a:r>
          </a:p>
        </p:txBody>
      </p:sp>
      <p:sp>
        <p:nvSpPr>
          <p:cNvPr id="2" name="Rectangle 1"/>
          <p:cNvSpPr/>
          <p:nvPr/>
        </p:nvSpPr>
        <p:spPr>
          <a:xfrm>
            <a:off x="2389245" y="1570877"/>
            <a:ext cx="8043227" cy="3785652"/>
          </a:xfrm>
          <a:prstGeom prst="rect">
            <a:avLst/>
          </a:prstGeom>
        </p:spPr>
        <p:txBody>
          <a:bodyPr wrap="square">
            <a:spAutoFit/>
          </a:bodyPr>
          <a:lstStyle/>
          <a:p>
            <a:r>
              <a:rPr lang="en-US" sz="2400" b="1" dirty="0"/>
              <a:t>Within the parameters of your personality and that of your group, adapt your leadership style, program format, content, and approach to provide the following:</a:t>
            </a:r>
          </a:p>
          <a:p>
            <a:endParaRPr lang="en-ZW" sz="2400" dirty="0"/>
          </a:p>
          <a:p>
            <a:pPr marL="285750" indent="-285750">
              <a:buFont typeface="Wingdings" charset="2"/>
              <a:buChar char="§"/>
            </a:pPr>
            <a:r>
              <a:rPr lang="en-US" sz="2400" dirty="0"/>
              <a:t>Fellowship</a:t>
            </a:r>
            <a:endParaRPr lang="en-ZW" sz="2400" dirty="0"/>
          </a:p>
          <a:p>
            <a:pPr marL="285750" indent="-285750">
              <a:buFont typeface="Wingdings" charset="2"/>
              <a:buChar char="§"/>
            </a:pPr>
            <a:r>
              <a:rPr lang="en-US" sz="2400" dirty="0"/>
              <a:t>Lifting of spirits</a:t>
            </a:r>
            <a:endParaRPr lang="en-ZW" sz="2400" dirty="0"/>
          </a:p>
          <a:p>
            <a:pPr marL="285750" indent="-285750">
              <a:buFont typeface="Wingdings" charset="2"/>
              <a:buChar char="§"/>
            </a:pPr>
            <a:r>
              <a:rPr lang="en-US" sz="2400" dirty="0"/>
              <a:t>Sense of participation/involvement</a:t>
            </a:r>
            <a:endParaRPr lang="en-ZW" sz="2400" dirty="0"/>
          </a:p>
          <a:p>
            <a:pPr marL="285750" indent="-285750">
              <a:buFont typeface="Wingdings" charset="2"/>
              <a:buChar char="§"/>
            </a:pPr>
            <a:r>
              <a:rPr lang="en-US" sz="2400" dirty="0"/>
              <a:t>Sense of enjoyment</a:t>
            </a:r>
            <a:endParaRPr lang="en-ZW" sz="2400" dirty="0"/>
          </a:p>
          <a:p>
            <a:pPr marL="285750" indent="-285750">
              <a:buFont typeface="Wingdings" charset="2"/>
              <a:buChar char="§"/>
            </a:pPr>
            <a:r>
              <a:rPr lang="en-US" sz="2400" dirty="0"/>
              <a:t>Change/variety</a:t>
            </a:r>
            <a:endParaRPr lang="en-ZW" sz="2400" dirty="0"/>
          </a:p>
          <a:p>
            <a:pPr marL="285750" indent="-285750">
              <a:buFont typeface="Wingdings" charset="2"/>
              <a:buChar char="§"/>
            </a:pPr>
            <a:r>
              <a:rPr lang="en-US" sz="2400" dirty="0"/>
              <a:t>Relevant religion so that youth can:</a:t>
            </a:r>
            <a:endParaRPr lang="en-ZW" sz="2400" dirty="0"/>
          </a:p>
        </p:txBody>
      </p:sp>
      <p:pic>
        <p:nvPicPr>
          <p:cNvPr id="6" name="Picture 5">
            <a:extLst>
              <a:ext uri="{FF2B5EF4-FFF2-40B4-BE49-F238E27FC236}">
                <a16:creationId xmlns:a16="http://schemas.microsoft.com/office/drawing/2014/main" id="{15B0E745-44E4-0547-9453-5D72B547909D}"/>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666038" y="174227"/>
            <a:ext cx="8415617" cy="1107693"/>
          </a:xfrm>
        </p:spPr>
        <p:txBody>
          <a:bodyPr>
            <a:noAutofit/>
          </a:bodyPr>
          <a:lstStyle/>
          <a:p>
            <a:r>
              <a:rPr lang="en-US" b="1" dirty="0">
                <a:solidFill>
                  <a:schemeClr val="accent1"/>
                </a:solidFill>
              </a:rPr>
              <a:t>AYM BASIC PROGRAM STRUCTURE</a:t>
            </a:r>
            <a:r>
              <a:rPr lang="en-US" dirty="0">
                <a:solidFill>
                  <a:schemeClr val="accent1"/>
                </a:solidFill>
              </a:rPr>
              <a:t> </a:t>
            </a:r>
          </a:p>
        </p:txBody>
      </p:sp>
      <p:sp>
        <p:nvSpPr>
          <p:cNvPr id="2" name="Rectangle 1"/>
          <p:cNvSpPr/>
          <p:nvPr/>
        </p:nvSpPr>
        <p:spPr>
          <a:xfrm>
            <a:off x="2179320" y="1219574"/>
            <a:ext cx="8273935" cy="4524315"/>
          </a:xfrm>
          <a:prstGeom prst="rect">
            <a:avLst/>
          </a:prstGeom>
        </p:spPr>
        <p:txBody>
          <a:bodyPr wrap="square">
            <a:spAutoFit/>
          </a:bodyPr>
          <a:lstStyle/>
          <a:p>
            <a:pPr marL="285750" indent="-285750">
              <a:buFont typeface="Wingdings" charset="2"/>
              <a:buChar char="§"/>
            </a:pPr>
            <a:r>
              <a:rPr lang="en-US" sz="2400" dirty="0"/>
              <a:t>Relevant religion so that youth can:</a:t>
            </a:r>
            <a:endParaRPr lang="en-ZW" sz="2400" dirty="0"/>
          </a:p>
          <a:p>
            <a:pPr marL="285750" indent="-285750">
              <a:buFont typeface="Wingdings" charset="2"/>
              <a:buChar char="§"/>
            </a:pPr>
            <a:r>
              <a:rPr lang="en-US" sz="2400" dirty="0"/>
              <a:t>Gain youth-oriented insights into religious beliefs and traditions.</a:t>
            </a:r>
            <a:endParaRPr lang="en-ZW" sz="2400" dirty="0"/>
          </a:p>
          <a:p>
            <a:pPr marL="285750" indent="-285750">
              <a:buFont typeface="Wingdings" charset="2"/>
              <a:buChar char="§"/>
            </a:pPr>
            <a:r>
              <a:rPr lang="en-US" sz="2400" dirty="0"/>
              <a:t>See and accept the relevance of religious beliefs and traditions.</a:t>
            </a:r>
            <a:endParaRPr lang="en-ZW" sz="2400" dirty="0"/>
          </a:p>
          <a:p>
            <a:pPr marL="285750" indent="-285750">
              <a:buFont typeface="Wingdings" charset="2"/>
              <a:buChar char="§"/>
            </a:pPr>
            <a:r>
              <a:rPr lang="en-US" sz="2400" dirty="0"/>
              <a:t>Understand the relationship between a Christian and the world.</a:t>
            </a:r>
            <a:endParaRPr lang="en-ZW" sz="2400" dirty="0"/>
          </a:p>
          <a:p>
            <a:pPr marL="285750" indent="-285750">
              <a:buFont typeface="Wingdings" charset="2"/>
              <a:buChar char="§"/>
            </a:pPr>
            <a:r>
              <a:rPr lang="en-US" sz="2400" dirty="0"/>
              <a:t>Understand the role and real mission of the church.</a:t>
            </a:r>
            <a:endParaRPr lang="en-ZW" sz="2400" dirty="0"/>
          </a:p>
          <a:p>
            <a:pPr marL="285750" indent="-285750">
              <a:buFont typeface="Wingdings" charset="2"/>
              <a:buChar char="§"/>
            </a:pPr>
            <a:r>
              <a:rPr lang="en-US" sz="2400" dirty="0"/>
              <a:t>Be brought face-to-face with a realistic representation of God’s ideal for humankind</a:t>
            </a:r>
            <a:endParaRPr lang="en-ZW" sz="2400" dirty="0"/>
          </a:p>
          <a:p>
            <a:r>
              <a:rPr lang="en-US" sz="2400" dirty="0"/>
              <a:t>Be challenged to establish/maintain a relationship with Christ through His Spirit that brings direction, joy, and genuine peace to the individual’s life.</a:t>
            </a:r>
            <a:endParaRPr lang="en-ZW" sz="2400" dirty="0"/>
          </a:p>
        </p:txBody>
      </p:sp>
      <p:pic>
        <p:nvPicPr>
          <p:cNvPr id="6" name="Picture 5">
            <a:extLst>
              <a:ext uri="{FF2B5EF4-FFF2-40B4-BE49-F238E27FC236}">
                <a16:creationId xmlns:a16="http://schemas.microsoft.com/office/drawing/2014/main" id="{91522D16-2A8B-6A44-9B20-26CAA0AE36B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251226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9319" y="275101"/>
            <a:ext cx="8273935" cy="5755422"/>
          </a:xfrm>
          <a:prstGeom prst="rect">
            <a:avLst/>
          </a:prstGeom>
        </p:spPr>
        <p:txBody>
          <a:bodyPr wrap="square">
            <a:spAutoFit/>
          </a:bodyPr>
          <a:lstStyle/>
          <a:p>
            <a:r>
              <a:rPr lang="en-US" sz="2300" b="1" dirty="0"/>
              <a:t>Know the GC AYM yearly theme</a:t>
            </a:r>
            <a:r>
              <a:rPr lang="en-US" sz="2300" dirty="0"/>
              <a:t>.</a:t>
            </a:r>
            <a:endParaRPr lang="en-ZW" sz="2300" dirty="0"/>
          </a:p>
          <a:p>
            <a:r>
              <a:rPr lang="en-US" sz="2300" dirty="0"/>
              <a:t>These can be found on the Youth Ministry website (</a:t>
            </a:r>
            <a:r>
              <a:rPr lang="en-US" sz="2300" dirty="0" err="1"/>
              <a:t>youth.adventist.org</a:t>
            </a:r>
            <a:r>
              <a:rPr lang="en-US" sz="2300" dirty="0"/>
              <a:t>) or from the conference/field youth ministries office.  The themes are chosen every five years.</a:t>
            </a:r>
            <a:endParaRPr lang="en-ZW" sz="2300" dirty="0"/>
          </a:p>
          <a:p>
            <a:endParaRPr lang="en-US" sz="2300" b="1" dirty="0"/>
          </a:p>
          <a:p>
            <a:r>
              <a:rPr lang="en-US" sz="2300" b="1" dirty="0"/>
              <a:t>Know the Various types of AY Society meetings</a:t>
            </a:r>
            <a:r>
              <a:rPr lang="en-US" sz="2300" dirty="0"/>
              <a:t>:</a:t>
            </a:r>
            <a:endParaRPr lang="en-ZW" sz="2300" dirty="0"/>
          </a:p>
          <a:p>
            <a:pPr lvl="0"/>
            <a:r>
              <a:rPr lang="en-US" sz="2300" dirty="0"/>
              <a:t>The </a:t>
            </a:r>
            <a:r>
              <a:rPr lang="en-US" sz="2300" b="1" dirty="0"/>
              <a:t>Regular weekly</a:t>
            </a:r>
            <a:r>
              <a:rPr lang="en-US" sz="2300" dirty="0"/>
              <a:t> meeting.</a:t>
            </a:r>
            <a:endParaRPr lang="en-ZW" sz="2300" dirty="0"/>
          </a:p>
          <a:p>
            <a:pPr lvl="0"/>
            <a:r>
              <a:rPr lang="en-US" sz="2300" b="1" dirty="0"/>
              <a:t>Experience meetings</a:t>
            </a:r>
            <a:r>
              <a:rPr lang="en-US" sz="2300" dirty="0"/>
              <a:t>, when opportunity is given to various bands and to individuals to tell the experiences they have had in working for the Master.</a:t>
            </a:r>
            <a:endParaRPr lang="en-ZW" sz="2300" dirty="0"/>
          </a:p>
          <a:p>
            <a:pPr lvl="0"/>
            <a:r>
              <a:rPr lang="en-US" sz="2300" b="1" dirty="0"/>
              <a:t>Evangelistic meetings</a:t>
            </a:r>
            <a:r>
              <a:rPr lang="en-US" sz="2300" dirty="0"/>
              <a:t>; organized and conducted during the AY Week of Prayer or at other times for the purpose of winning the unconverted, reclaiming those who have strayed, and deepening the Christian experience of every member.</a:t>
            </a:r>
            <a:endParaRPr lang="en-ZW" sz="2300" dirty="0"/>
          </a:p>
          <a:p>
            <a:pPr lvl="0"/>
            <a:r>
              <a:rPr lang="en-US" sz="2300" b="1" dirty="0"/>
              <a:t>Rallies</a:t>
            </a:r>
            <a:r>
              <a:rPr lang="en-US" sz="2300" dirty="0"/>
              <a:t> and </a:t>
            </a:r>
            <a:r>
              <a:rPr lang="en-US" sz="2300" b="1" dirty="0"/>
              <a:t>Conventions</a:t>
            </a:r>
            <a:r>
              <a:rPr lang="en-US" sz="2300" dirty="0"/>
              <a:t> in which the home AY Society serves as host to visiting AY Societies.</a:t>
            </a:r>
            <a:endParaRPr lang="en-ZW" sz="2300" dirty="0"/>
          </a:p>
        </p:txBody>
      </p:sp>
      <p:pic>
        <p:nvPicPr>
          <p:cNvPr id="6" name="Picture 5">
            <a:extLst>
              <a:ext uri="{FF2B5EF4-FFF2-40B4-BE49-F238E27FC236}">
                <a16:creationId xmlns:a16="http://schemas.microsoft.com/office/drawing/2014/main" id="{CDC9E4C3-4EED-7246-8948-555FCA0EEBA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9320" y="295881"/>
            <a:ext cx="8253153" cy="5509200"/>
          </a:xfrm>
          <a:prstGeom prst="rect">
            <a:avLst/>
          </a:prstGeom>
        </p:spPr>
        <p:txBody>
          <a:bodyPr wrap="square">
            <a:spAutoFit/>
          </a:bodyPr>
          <a:lstStyle/>
          <a:p>
            <a:pPr lvl="0"/>
            <a:r>
              <a:rPr lang="en-US" sz="2200" b="1" dirty="0"/>
              <a:t>Congresses</a:t>
            </a:r>
            <a:r>
              <a:rPr lang="en-US" sz="2200" dirty="0"/>
              <a:t> and </a:t>
            </a:r>
            <a:r>
              <a:rPr lang="en-US" sz="2200" b="1" dirty="0"/>
              <a:t>Special Programs</a:t>
            </a:r>
            <a:r>
              <a:rPr lang="en-US" sz="2200" dirty="0"/>
              <a:t>, such as:</a:t>
            </a:r>
            <a:endParaRPr lang="en-ZW" sz="2200" dirty="0"/>
          </a:p>
          <a:p>
            <a:r>
              <a:rPr lang="en-US" sz="2200" dirty="0"/>
              <a:t>1. Special programs for youth, with the whole church attending.</a:t>
            </a:r>
            <a:endParaRPr lang="en-ZW" sz="2200" dirty="0"/>
          </a:p>
          <a:p>
            <a:r>
              <a:rPr lang="en-US" sz="2200" dirty="0"/>
              <a:t>2. Special programs for the promotion of some activity of project.</a:t>
            </a:r>
            <a:endParaRPr lang="en-ZW" sz="2200" dirty="0"/>
          </a:p>
          <a:p>
            <a:r>
              <a:rPr lang="en-US" sz="2200" dirty="0"/>
              <a:t>3. Congresses or youth rallies where AY Societies from several territories</a:t>
            </a:r>
            <a:endParaRPr lang="en-ZW" sz="2200" dirty="0"/>
          </a:p>
          <a:p>
            <a:r>
              <a:rPr lang="en-US" sz="2200" dirty="0"/>
              <a:t>meet together.</a:t>
            </a:r>
            <a:endParaRPr lang="en-ZW" sz="2200" dirty="0"/>
          </a:p>
          <a:p>
            <a:pPr lvl="0"/>
            <a:r>
              <a:rPr lang="en-US" sz="2200" dirty="0"/>
              <a:t>Special programs promoting </a:t>
            </a:r>
            <a:r>
              <a:rPr lang="en-US" sz="2200" b="1" dirty="0"/>
              <a:t>Temperance</a:t>
            </a:r>
            <a:r>
              <a:rPr lang="en-US" sz="2200" dirty="0"/>
              <a:t>.</a:t>
            </a:r>
          </a:p>
          <a:p>
            <a:pPr lvl="0"/>
            <a:endParaRPr lang="en-ZW" sz="2200" dirty="0"/>
          </a:p>
          <a:p>
            <a:pPr lvl="0"/>
            <a:r>
              <a:rPr lang="en-US" sz="2200" b="1" dirty="0"/>
              <a:t>Demonstrations of Conversion Training meetings</a:t>
            </a:r>
            <a:r>
              <a:rPr lang="en-US" sz="2200" dirty="0"/>
              <a:t>, that will teach how to begin a conversation that will lead to Bible studies, hold meetings in homes, show slides, distribute literature, sell books, and conduct Revelation Seminars.</a:t>
            </a:r>
          </a:p>
          <a:p>
            <a:pPr lvl="0"/>
            <a:endParaRPr lang="en-ZW" sz="2200" dirty="0"/>
          </a:p>
          <a:p>
            <a:pPr lvl="0"/>
            <a:r>
              <a:rPr lang="en-US" sz="2200" b="1" dirty="0"/>
              <a:t>Investiture ceremonies</a:t>
            </a:r>
            <a:r>
              <a:rPr lang="en-US" sz="2200" dirty="0"/>
              <a:t>, usually conducted once a year, are a type of recognition service where those completing class requirements are awarded certificates and other items that signify reaching a goal.</a:t>
            </a:r>
            <a:endParaRPr lang="en-ZW" sz="2200" dirty="0"/>
          </a:p>
        </p:txBody>
      </p:sp>
      <p:pic>
        <p:nvPicPr>
          <p:cNvPr id="6" name="Picture 5">
            <a:extLst>
              <a:ext uri="{FF2B5EF4-FFF2-40B4-BE49-F238E27FC236}">
                <a16:creationId xmlns:a16="http://schemas.microsoft.com/office/drawing/2014/main" id="{CDC9E4C3-4EED-7246-8948-555FCA0EEBA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60734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310" y="772180"/>
            <a:ext cx="8707834" cy="3354765"/>
          </a:xfrm>
          <a:prstGeom prst="rect">
            <a:avLst/>
          </a:prstGeom>
        </p:spPr>
        <p:txBody>
          <a:bodyPr wrap="square">
            <a:spAutoFit/>
          </a:bodyPr>
          <a:lstStyle/>
          <a:p>
            <a:r>
              <a:rPr lang="en-US" sz="4400" b="1" dirty="0">
                <a:solidFill>
                  <a:schemeClr val="accent1"/>
                </a:solidFill>
              </a:rPr>
              <a:t>Know Key Five Basic Needs of Youth </a:t>
            </a:r>
            <a:endParaRPr lang="en-ZW" sz="4400" dirty="0">
              <a:solidFill>
                <a:schemeClr val="accent1"/>
              </a:solidFill>
            </a:endParaRPr>
          </a:p>
          <a:p>
            <a:pPr marL="457200" indent="-457200">
              <a:buFont typeface="+mj-lt"/>
              <a:buAutoNum type="arabicPeriod"/>
            </a:pPr>
            <a:endParaRPr lang="en-US" sz="2400" dirty="0">
              <a:solidFill>
                <a:schemeClr val="accent1"/>
              </a:solidFill>
            </a:endParaRPr>
          </a:p>
          <a:p>
            <a:pPr marL="457200" indent="-457200">
              <a:buFont typeface="+mj-lt"/>
              <a:buAutoNum type="arabicPeriod"/>
            </a:pPr>
            <a:endParaRPr lang="en-US" sz="2400" dirty="0">
              <a:solidFill>
                <a:schemeClr val="accent1"/>
              </a:solidFill>
            </a:endParaRPr>
          </a:p>
          <a:p>
            <a:pPr marL="457200" indent="-457200">
              <a:buFont typeface="+mj-lt"/>
              <a:buAutoNum type="arabicPeriod"/>
            </a:pPr>
            <a:r>
              <a:rPr lang="en-US" sz="2400" dirty="0"/>
              <a:t>Acceptance and Recognition</a:t>
            </a:r>
            <a:endParaRPr lang="en-ZW" sz="2400" dirty="0"/>
          </a:p>
          <a:p>
            <a:pPr marL="457200" indent="-457200">
              <a:buFont typeface="+mj-lt"/>
              <a:buAutoNum type="arabicPeriod"/>
            </a:pPr>
            <a:r>
              <a:rPr lang="en-US" sz="2400" dirty="0"/>
              <a:t>Affection</a:t>
            </a:r>
          </a:p>
          <a:p>
            <a:pPr marL="457200" indent="-457200">
              <a:buFont typeface="+mj-lt"/>
              <a:buAutoNum type="arabicPeriod"/>
            </a:pPr>
            <a:r>
              <a:rPr lang="en-US" sz="2400" dirty="0"/>
              <a:t>Success and achievement</a:t>
            </a:r>
          </a:p>
          <a:p>
            <a:pPr marL="457200" indent="-457200">
              <a:buFont typeface="+mj-lt"/>
              <a:buAutoNum type="arabicPeriod"/>
            </a:pPr>
            <a:r>
              <a:rPr lang="en-US" sz="2400" dirty="0"/>
              <a:t>New experiences</a:t>
            </a:r>
          </a:p>
          <a:p>
            <a:pPr marL="457200" indent="-457200">
              <a:buFont typeface="+mj-lt"/>
              <a:buAutoNum type="arabicPeriod"/>
            </a:pPr>
            <a:r>
              <a:rPr lang="en-US" sz="2400" dirty="0"/>
              <a:t>Security &amp; Sense of Belonging </a:t>
            </a:r>
            <a:endParaRPr lang="en-ZW" sz="2400" dirty="0"/>
          </a:p>
        </p:txBody>
      </p:sp>
      <p:pic>
        <p:nvPicPr>
          <p:cNvPr id="6" name="Picture 5">
            <a:extLst>
              <a:ext uri="{FF2B5EF4-FFF2-40B4-BE49-F238E27FC236}">
                <a16:creationId xmlns:a16="http://schemas.microsoft.com/office/drawing/2014/main" id="{EDE13F6E-D448-064F-8194-902FEBB78457}"/>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838200" y="365125"/>
            <a:ext cx="9137073" cy="904875"/>
          </a:xfrm>
        </p:spPr>
        <p:txBody>
          <a:bodyPr>
            <a:normAutofit fontScale="90000"/>
          </a:bodyPr>
          <a:lstStyle/>
          <a:p>
            <a:r>
              <a:rPr lang="en-US" b="1" dirty="0">
                <a:solidFill>
                  <a:schemeClr val="accent1"/>
                </a:solidFill>
              </a:rPr>
              <a:t>Know the SIX Fundamental AYM Objectives</a:t>
            </a:r>
          </a:p>
        </p:txBody>
      </p:sp>
      <p:sp>
        <p:nvSpPr>
          <p:cNvPr id="2" name="Rectangle 1"/>
          <p:cNvSpPr/>
          <p:nvPr/>
        </p:nvSpPr>
        <p:spPr>
          <a:xfrm>
            <a:off x="2085175" y="1357980"/>
            <a:ext cx="8409643" cy="4524315"/>
          </a:xfrm>
          <a:prstGeom prst="rect">
            <a:avLst/>
          </a:prstGeom>
        </p:spPr>
        <p:txBody>
          <a:bodyPr wrap="square">
            <a:spAutoFit/>
          </a:bodyPr>
          <a:lstStyle/>
          <a:p>
            <a:r>
              <a:rPr lang="en-US" sz="2400" dirty="0"/>
              <a:t>The six key fundamental youth objectives as outlined by M. E. Kern, the first appointed youth director in 1907, and endorsed by E. G. White is still the fundamental objectives of the AYM that needs to be implemented into the yearly programs:-</a:t>
            </a:r>
          </a:p>
          <a:p>
            <a:endParaRPr lang="en-ZW" sz="2400" dirty="0"/>
          </a:p>
          <a:p>
            <a:pPr marL="457200" lvl="0" indent="-457200">
              <a:buFont typeface="+mj-lt"/>
              <a:buAutoNum type="arabicPeriod"/>
            </a:pPr>
            <a:r>
              <a:rPr lang="en-US" sz="2400" dirty="0"/>
              <a:t>To raise the level of the devotional life of the youth.</a:t>
            </a:r>
            <a:endParaRPr lang="en-ZW" sz="2400" dirty="0"/>
          </a:p>
          <a:p>
            <a:pPr marL="457200" lvl="0" indent="-457200">
              <a:buFont typeface="+mj-lt"/>
              <a:buAutoNum type="arabicPeriod"/>
            </a:pPr>
            <a:r>
              <a:rPr lang="en-US" sz="2400" dirty="0"/>
              <a:t>To lift the standard of attainment of the youth.</a:t>
            </a:r>
            <a:endParaRPr lang="en-ZW" sz="2400" dirty="0"/>
          </a:p>
          <a:p>
            <a:pPr marL="457200" lvl="0" indent="-457200">
              <a:buFont typeface="+mj-lt"/>
              <a:buAutoNum type="arabicPeriod"/>
            </a:pPr>
            <a:r>
              <a:rPr lang="en-US" sz="2400" dirty="0"/>
              <a:t>To educate and train youth for service.</a:t>
            </a:r>
            <a:endParaRPr lang="en-ZW" sz="2400" dirty="0"/>
          </a:p>
          <a:p>
            <a:pPr marL="457200" lvl="0" indent="-457200">
              <a:buFont typeface="+mj-lt"/>
              <a:buAutoNum type="arabicPeriod"/>
            </a:pPr>
            <a:r>
              <a:rPr lang="en-US" sz="2400" dirty="0"/>
              <a:t>To provide opportunities for outreach and service.</a:t>
            </a:r>
            <a:endParaRPr lang="en-ZW" sz="2400" dirty="0"/>
          </a:p>
          <a:p>
            <a:pPr marL="457200" lvl="0" indent="-457200">
              <a:buFont typeface="+mj-lt"/>
              <a:buAutoNum type="arabicPeriod"/>
            </a:pPr>
            <a:r>
              <a:rPr lang="en-US" sz="2400" dirty="0"/>
              <a:t>To teach the principles of stewardship.</a:t>
            </a:r>
            <a:endParaRPr lang="en-ZW" sz="2400" dirty="0"/>
          </a:p>
          <a:p>
            <a:pPr marL="457200" lvl="0" indent="-457200">
              <a:buFont typeface="+mj-lt"/>
              <a:buAutoNum type="arabicPeriod"/>
            </a:pPr>
            <a:r>
              <a:rPr lang="en-US" sz="2400" dirty="0"/>
              <a:t>To lead youth to discover their individual worth 	and 	     develop and discover their spiritual gifts.</a:t>
            </a:r>
            <a:endParaRPr lang="en-ZW" sz="2400" dirty="0"/>
          </a:p>
        </p:txBody>
      </p:sp>
      <p:pic>
        <p:nvPicPr>
          <p:cNvPr id="6" name="Picture 5">
            <a:extLst>
              <a:ext uri="{FF2B5EF4-FFF2-40B4-BE49-F238E27FC236}">
                <a16:creationId xmlns:a16="http://schemas.microsoft.com/office/drawing/2014/main" id="{ED3311BB-CD5B-5249-BFB7-3066F996470A}"/>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811322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8BE8ECC-1DC8-0F49-9095-E8E2529F670D}"/>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ABFD6636-1C50-484E-97FF-B60211784245}"/>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537D9AF6-9B68-4D41-B70E-B8DC8B398F0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4BF3B4B-8A4E-FA47-8C38-69038A088F7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TotalTime>
  <Words>1789</Words>
  <Application>Microsoft Macintosh PowerPoint</Application>
  <PresentationFormat>Widescreen</PresentationFormat>
  <Paragraphs>115</Paragraphs>
  <Slides>20</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Calibri Light</vt:lpstr>
      <vt:lpstr>Wingdings</vt:lpstr>
      <vt:lpstr>Office Theme</vt:lpstr>
      <vt:lpstr>2_Custom Design</vt:lpstr>
      <vt:lpstr>1_Custom Design</vt:lpstr>
      <vt:lpstr>Custom Design</vt:lpstr>
      <vt:lpstr>Document</vt:lpstr>
      <vt:lpstr>PowerPoint Presentation</vt:lpstr>
      <vt:lpstr>Module Objectives</vt:lpstr>
      <vt:lpstr>CREATIVE AYM PROGRAMMING</vt:lpstr>
      <vt:lpstr>AYM BASIC PROGRAM STRUCTURE </vt:lpstr>
      <vt:lpstr>AYM BASIC PROGRAM STRUCTURE </vt:lpstr>
      <vt:lpstr>PowerPoint Presentation</vt:lpstr>
      <vt:lpstr>PowerPoint Presentation</vt:lpstr>
      <vt:lpstr>PowerPoint Presentation</vt:lpstr>
      <vt:lpstr>Know the SIX Fundamental AYM Objectives</vt:lpstr>
      <vt:lpstr>CREATING YOUTH PROGRAMMING BY THE “SERVANT LEADER” MODEL </vt:lpstr>
      <vt:lpstr>CREATING YOUTH PROGRAMMING BY THE “SERVANT LEADER” MODEL </vt:lpstr>
      <vt:lpstr>CREATING YOUTH PROGRAMMING </vt:lpstr>
      <vt:lpstr>A SIX-STEP AY PROGRAMMING AID </vt:lpstr>
      <vt:lpstr>A SIX-STEP AY PROGRAMMING AID </vt:lpstr>
      <vt:lpstr>A SIX-STEP AY PROGRAMMING AID </vt:lpstr>
      <vt:lpstr>6. Types of AY Weekly Programs </vt:lpstr>
      <vt:lpstr>A SIX-STEP AY PROGRAMMING AID </vt:lpstr>
      <vt:lpstr>A SIX-STEP AY PROGRAMMING AID </vt:lpstr>
      <vt:lpstr>A SIX-STEP AY PROGRAMMING AID </vt:lpstr>
      <vt:lpstr>Remember:</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Mokgwane, Pako</dc:creator>
  <cp:lastModifiedBy>Mokgwane, Pako</cp:lastModifiedBy>
  <cp:revision>39</cp:revision>
  <dcterms:created xsi:type="dcterms:W3CDTF">2018-05-31T05:51:27Z</dcterms:created>
  <dcterms:modified xsi:type="dcterms:W3CDTF">2018-07-31T18:01:21Z</dcterms:modified>
</cp:coreProperties>
</file>